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193" r:id="rId2"/>
    <p:sldId id="4497" r:id="rId3"/>
    <p:sldId id="1217" r:id="rId4"/>
    <p:sldId id="4513" r:id="rId5"/>
    <p:sldId id="4499" r:id="rId6"/>
    <p:sldId id="4501" r:id="rId7"/>
    <p:sldId id="4512" r:id="rId8"/>
    <p:sldId id="4510" r:id="rId9"/>
    <p:sldId id="4511" r:id="rId10"/>
    <p:sldId id="4500" r:id="rId11"/>
    <p:sldId id="1220" r:id="rId12"/>
    <p:sldId id="1233" r:id="rId13"/>
    <p:sldId id="4509" r:id="rId14"/>
    <p:sldId id="4476" r:id="rId15"/>
    <p:sldId id="1215" r:id="rId16"/>
    <p:sldId id="1219" r:id="rId17"/>
    <p:sldId id="1221" r:id="rId18"/>
    <p:sldId id="4503" r:id="rId19"/>
    <p:sldId id="4502" r:id="rId20"/>
    <p:sldId id="1227" r:id="rId21"/>
    <p:sldId id="4504" r:id="rId22"/>
    <p:sldId id="4485" r:id="rId23"/>
    <p:sldId id="4507" r:id="rId24"/>
    <p:sldId id="1216" r:id="rId25"/>
    <p:sldId id="1229" r:id="rId26"/>
    <p:sldId id="1223" r:id="rId27"/>
    <p:sldId id="1238" r:id="rId28"/>
    <p:sldId id="1239" r:id="rId29"/>
    <p:sldId id="1224" r:id="rId30"/>
    <p:sldId id="1218" r:id="rId31"/>
    <p:sldId id="1225" r:id="rId32"/>
    <p:sldId id="1245" r:id="rId33"/>
    <p:sldId id="1244" r:id="rId34"/>
    <p:sldId id="1230" r:id="rId35"/>
    <p:sldId id="4506" r:id="rId36"/>
    <p:sldId id="4515" r:id="rId37"/>
    <p:sldId id="4493" r:id="rId38"/>
    <p:sldId id="12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E5D"/>
    <a:srgbClr val="168556"/>
    <a:srgbClr val="145D49"/>
    <a:srgbClr val="FFC000"/>
    <a:srgbClr val="00B050"/>
    <a:srgbClr val="FFFFFF"/>
    <a:srgbClr val="4472C4"/>
    <a:srgbClr val="D9D9D9"/>
    <a:srgbClr val="7F7F7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7"/>
    <p:restoredTop sz="96970"/>
  </p:normalViewPr>
  <p:slideViewPr>
    <p:cSldViewPr snapToGrid="0" snapToObjects="1">
      <p:cViewPr varScale="1">
        <p:scale>
          <a:sx n="108" d="100"/>
          <a:sy n="108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FBDCA-F84F-8848-A08C-74B4D898E71B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5B6B3-BE1A-C845-8AE3-EC8FD11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5B6B3-BE1A-C845-8AE3-EC8FD1189E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884A-8C74-7144-96A9-3243B7CF5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6F96B-2CB1-494C-985D-90D88C282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9BE8-24F5-DA49-89BB-45F44768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64DD6-ED01-C543-9EAC-4D2EFBCF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EA86E-CEFE-0D43-83DF-4BD15D42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1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2A18-0012-F747-B528-C3A03913C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92B1A-2E99-0244-AFD1-CF5F20A5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58BF-90A7-C441-B871-57B08CED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15FE-EC63-AE41-B3AB-AAE2AA95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CFD8B-2E8D-AA47-8729-9404531D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2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9EA3A-0415-094E-B6ED-6837D3512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AE0CF-AE59-C540-AE73-A328AA1DD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62C62-3A88-1849-9D9A-ED094AF9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0B681-78E6-3C42-A6FE-5194B3549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97168-686F-6E40-B164-9AD66F0F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1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D065-6B55-8E4D-ABBB-0B80E169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3E468-B49C-9A43-8B88-4319A6857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F0959-09A7-9D42-AE61-65494EF0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363F9-92AC-C34E-B6F3-5677E172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352A1-4DCB-9F42-A38A-DE0D805D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3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FD0A-F990-8B40-B9B4-65992A3D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BA959-2166-FE44-B3F7-CFD7253D6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D42BB-CDF5-5743-9B5F-4BDFD5B4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4FDC6-B9E1-AC46-AF34-79569700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F2C74-F594-354F-9126-81E52832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AF1C-11D7-1F4E-BD87-2DE5B39A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F357-23B5-6C45-94A2-5279D3363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38CD0-1080-704A-A74F-444142B93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5B694-3E2A-714F-BB1B-54EE8B63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BC949-5A9D-0C4A-9C89-A2232290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6E44E-57E0-6E44-916D-E57E80CC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976D-B539-5446-AF9D-E0C18E76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7974A-57D5-1245-BF21-6A741645C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AEB4F-5594-354E-9AA0-269D9D73E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5E448-F3FE-254A-A740-6C1286D6C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5848C-0E69-3040-9E5F-9D0ECF844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BA80F-9D61-9044-A4A6-FE8E57B2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94636-8997-7D46-A9BC-0177E775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5DC66-79F7-194E-B979-D1E88B84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1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4703-6BC4-CE43-8BC0-EEACE328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5E507-5A1C-1242-B75D-8CF413E1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70488-FBCF-684F-BE59-A05B4A0A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C9DF4-9C32-7641-9DB2-D41B4C4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2B85F-A5C5-CD47-B682-87D97C83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870A2-8DEF-FC47-82C9-FB2DCB9E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965CC-2939-2442-9C50-FF454D62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0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8479-8150-3A4F-8FD3-242B917C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C0F58-EE6F-9E4B-85C7-A4996A42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4077A-6CDD-A646-9191-3FB41A079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7668D-104F-5F41-B4CB-A6B91092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0F3EE-DB4F-0649-A71B-53021D5C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E3611-3F35-CD4B-AA54-B95F598A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9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A09A-5A21-004A-96C8-19493609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EC7BD7-9C20-814C-8623-24D1029E8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D988A-72EA-114A-A38E-D4303034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C2506-2E16-2F45-9516-D76B650D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A24C4-3617-8447-9C18-52E5035C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E8980-71B3-3643-917C-D7941153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190C2-1D7C-5B48-9C6A-1DCEDBEA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39B77-2D0D-8D48-B386-ED2290BD1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BC98C-7553-324B-8028-378BECD34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9A57-BBC2-C54B-80C5-3CFE9B26D7B6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A9556-70B1-1044-9F59-2B3521F0B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B8B5-CC17-B248-82F1-B332F45D1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D0A4B-77E5-B945-A0EF-91117130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3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4.tiff"/><Relationship Id="rId5" Type="http://schemas.microsoft.com/office/2007/relationships/hdphoto" Target="../media/hdphoto13.wdp"/><Relationship Id="rId10" Type="http://schemas.microsoft.com/office/2007/relationships/hdphoto" Target="../media/hdphoto14.wdp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microsoft.com/office/2007/relationships/hdphoto" Target="../media/hdphoto15.wdp"/><Relationship Id="rId10" Type="http://schemas.microsoft.com/office/2007/relationships/hdphoto" Target="../media/hdphoto16.wdp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7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4.mov"/><Relationship Id="rId7" Type="http://schemas.openxmlformats.org/officeDocument/2006/relationships/image" Target="../media/image4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4.png"/><Relationship Id="rId11" Type="http://schemas.microsoft.com/office/2007/relationships/hdphoto" Target="../media/hdphoto2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video" Target="../media/media4.mov"/><Relationship Id="rId9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25.wdp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9.wdp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mflux.com/" TargetMode="External"/><Relationship Id="rId4" Type="http://schemas.openxmlformats.org/officeDocument/2006/relationships/hyperlink" Target="mailto:willis.sl@imflux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19B1FE0-1022-F744-8637-2FA7D4F940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A40CED-CE8F-EC47-92F9-5F0311A89240}"/>
              </a:ext>
            </a:extLst>
          </p:cNvPr>
          <p:cNvSpPr/>
          <p:nvPr/>
        </p:nvSpPr>
        <p:spPr>
          <a:xfrm>
            <a:off x="2375685" y="0"/>
            <a:ext cx="742768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6E20729-35AE-2843-AF74-5CC452DA48F5}"/>
              </a:ext>
            </a:extLst>
          </p:cNvPr>
          <p:cNvSpPr txBox="1">
            <a:spLocks/>
          </p:cNvSpPr>
          <p:nvPr/>
        </p:nvSpPr>
        <p:spPr>
          <a:xfrm>
            <a:off x="2386570" y="1445207"/>
            <a:ext cx="6352913" cy="421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97F60993-6CD6-D244-B0A0-5F588D721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bright="-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771" y="-46023"/>
            <a:ext cx="7952985" cy="6818573"/>
          </a:xfrm>
          <a:prstGeom prst="rect">
            <a:avLst/>
          </a:prstGeom>
          <a:effectLst>
            <a:softEdge rad="10414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D8CE6C-C4CC-D341-AAFD-3F77FA917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670" y="2654301"/>
            <a:ext cx="7112001" cy="15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38C957-C8D9-7F47-96AB-9DFCFE709494}"/>
              </a:ext>
            </a:extLst>
          </p:cNvPr>
          <p:cNvSpPr/>
          <p:nvPr/>
        </p:nvSpPr>
        <p:spPr>
          <a:xfrm>
            <a:off x="7527292" y="1634119"/>
            <a:ext cx="4664707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88B5A-9671-3149-905F-B4BB2DC19063}"/>
              </a:ext>
            </a:extLst>
          </p:cNvPr>
          <p:cNvGrpSpPr/>
          <p:nvPr/>
        </p:nvGrpSpPr>
        <p:grpSpPr>
          <a:xfrm>
            <a:off x="720569" y="2221728"/>
            <a:ext cx="5781856" cy="3620652"/>
            <a:chOff x="1496575" y="2679580"/>
            <a:chExt cx="5781856" cy="362065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0C08597-57D6-CF41-97FF-2EE42CBBFED8}"/>
                </a:ext>
              </a:extLst>
            </p:cNvPr>
            <p:cNvSpPr/>
            <p:nvPr/>
          </p:nvSpPr>
          <p:spPr>
            <a:xfrm>
              <a:off x="1915708" y="2679581"/>
              <a:ext cx="5342356" cy="319346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80000"/>
                  </a:schemeClr>
                </a:gs>
                <a:gs pos="86000">
                  <a:schemeClr val="tx1">
                    <a:lumMod val="65000"/>
                    <a:lumOff val="35000"/>
                    <a:alpha val="85000"/>
                  </a:schemeClr>
                </a:gs>
                <a:gs pos="100000">
                  <a:schemeClr val="tx1">
                    <a:lumMod val="50000"/>
                    <a:lumOff val="50000"/>
                    <a:alpha val="50000"/>
                  </a:schemeClr>
                </a:gs>
              </a:gsLst>
              <a:lin ang="16200000" scaled="1"/>
              <a:tileRect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5" name="Shape 482">
              <a:extLst>
                <a:ext uri="{FF2B5EF4-FFF2-40B4-BE49-F238E27FC236}">
                  <a16:creationId xmlns:a16="http://schemas.microsoft.com/office/drawing/2014/main" id="{18E87804-0281-CB4B-9683-BE368F53921A}"/>
                </a:ext>
              </a:extLst>
            </p:cNvPr>
            <p:cNvSpPr/>
            <p:nvPr/>
          </p:nvSpPr>
          <p:spPr>
            <a:xfrm rot="16200000">
              <a:off x="144836" y="4149306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LASTIC PRESSURE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6" name="Shape 470">
              <a:extLst>
                <a:ext uri="{FF2B5EF4-FFF2-40B4-BE49-F238E27FC236}">
                  <a16:creationId xmlns:a16="http://schemas.microsoft.com/office/drawing/2014/main" id="{83817F39-93D0-EB44-B595-A8B016F53A65}"/>
                </a:ext>
              </a:extLst>
            </p:cNvPr>
            <p:cNvSpPr/>
            <p:nvPr/>
          </p:nvSpPr>
          <p:spPr>
            <a:xfrm flipH="1" flipV="1">
              <a:off x="1936075" y="2679580"/>
              <a:ext cx="1" cy="316900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2400"/>
            </a:p>
          </p:txBody>
        </p:sp>
        <p:sp>
          <p:nvSpPr>
            <p:cNvPr id="97" name="Shape 470">
              <a:extLst>
                <a:ext uri="{FF2B5EF4-FFF2-40B4-BE49-F238E27FC236}">
                  <a16:creationId xmlns:a16="http://schemas.microsoft.com/office/drawing/2014/main" id="{6A653381-FAB6-0943-9644-8C51D1C2B860}"/>
                </a:ext>
              </a:extLst>
            </p:cNvPr>
            <p:cNvSpPr/>
            <p:nvPr/>
          </p:nvSpPr>
          <p:spPr>
            <a:xfrm rot="5400000" flipH="1" flipV="1">
              <a:off x="4605424" y="3198702"/>
              <a:ext cx="3659" cy="534235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1200"/>
            </a:p>
          </p:txBody>
        </p:sp>
        <p:sp>
          <p:nvSpPr>
            <p:cNvPr id="150" name="Shape 482">
              <a:extLst>
                <a:ext uri="{FF2B5EF4-FFF2-40B4-BE49-F238E27FC236}">
                  <a16:creationId xmlns:a16="http://schemas.microsoft.com/office/drawing/2014/main" id="{5CB4C01B-4B2B-8D4E-BD09-2C48EF7A729A}"/>
                </a:ext>
              </a:extLst>
            </p:cNvPr>
            <p:cNvSpPr/>
            <p:nvPr/>
          </p:nvSpPr>
          <p:spPr>
            <a:xfrm>
              <a:off x="2325000" y="5930900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TIME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709F016-6577-B14B-883D-D2A293B4C7EE}"/>
              </a:ext>
            </a:extLst>
          </p:cNvPr>
          <p:cNvSpPr/>
          <p:nvPr/>
        </p:nvSpPr>
        <p:spPr>
          <a:xfrm>
            <a:off x="1304374" y="3884407"/>
            <a:ext cx="3606800" cy="1505863"/>
          </a:xfrm>
          <a:custGeom>
            <a:avLst/>
            <a:gdLst>
              <a:gd name="connsiteX0" fmla="*/ 0 w 3606800"/>
              <a:gd name="connsiteY0" fmla="*/ 1429663 h 1505863"/>
              <a:gd name="connsiteX1" fmla="*/ 160867 w 3606800"/>
              <a:gd name="connsiteY1" fmla="*/ 625329 h 1505863"/>
              <a:gd name="connsiteX2" fmla="*/ 262467 w 3606800"/>
              <a:gd name="connsiteY2" fmla="*/ 193529 h 1505863"/>
              <a:gd name="connsiteX3" fmla="*/ 338667 w 3606800"/>
              <a:gd name="connsiteY3" fmla="*/ 24196 h 1505863"/>
              <a:gd name="connsiteX4" fmla="*/ 389467 w 3606800"/>
              <a:gd name="connsiteY4" fmla="*/ 7263 h 1505863"/>
              <a:gd name="connsiteX5" fmla="*/ 440267 w 3606800"/>
              <a:gd name="connsiteY5" fmla="*/ 83463 h 1505863"/>
              <a:gd name="connsiteX6" fmla="*/ 533400 w 3606800"/>
              <a:gd name="connsiteY6" fmla="*/ 100396 h 1505863"/>
              <a:gd name="connsiteX7" fmla="*/ 770467 w 3606800"/>
              <a:gd name="connsiteY7" fmla="*/ 91929 h 1505863"/>
              <a:gd name="connsiteX8" fmla="*/ 2142067 w 3606800"/>
              <a:gd name="connsiteY8" fmla="*/ 49596 h 1505863"/>
              <a:gd name="connsiteX9" fmla="*/ 2853267 w 3606800"/>
              <a:gd name="connsiteY9" fmla="*/ 58063 h 1505863"/>
              <a:gd name="connsiteX10" fmla="*/ 3183467 w 3606800"/>
              <a:gd name="connsiteY10" fmla="*/ 41129 h 1505863"/>
              <a:gd name="connsiteX11" fmla="*/ 3302000 w 3606800"/>
              <a:gd name="connsiteY11" fmla="*/ 58063 h 1505863"/>
              <a:gd name="connsiteX12" fmla="*/ 3395134 w 3606800"/>
              <a:gd name="connsiteY12" fmla="*/ 244329 h 1505863"/>
              <a:gd name="connsiteX13" fmla="*/ 3420534 w 3606800"/>
              <a:gd name="connsiteY13" fmla="*/ 506796 h 1505863"/>
              <a:gd name="connsiteX14" fmla="*/ 3513667 w 3606800"/>
              <a:gd name="connsiteY14" fmla="*/ 870863 h 1505863"/>
              <a:gd name="connsiteX15" fmla="*/ 3581400 w 3606800"/>
              <a:gd name="connsiteY15" fmla="*/ 1260329 h 1505863"/>
              <a:gd name="connsiteX16" fmla="*/ 3606800 w 3606800"/>
              <a:gd name="connsiteY16" fmla="*/ 1505863 h 150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6800" h="1505863">
                <a:moveTo>
                  <a:pt x="0" y="1429663"/>
                </a:moveTo>
                <a:cubicBezTo>
                  <a:pt x="58561" y="1130507"/>
                  <a:pt x="117123" y="831351"/>
                  <a:pt x="160867" y="625329"/>
                </a:cubicBezTo>
                <a:cubicBezTo>
                  <a:pt x="204611" y="419307"/>
                  <a:pt x="232834" y="293718"/>
                  <a:pt x="262467" y="193529"/>
                </a:cubicBezTo>
                <a:cubicBezTo>
                  <a:pt x="292100" y="93340"/>
                  <a:pt x="338667" y="24196"/>
                  <a:pt x="338667" y="24196"/>
                </a:cubicBezTo>
                <a:cubicBezTo>
                  <a:pt x="359834" y="-6848"/>
                  <a:pt x="372534" y="-2615"/>
                  <a:pt x="389467" y="7263"/>
                </a:cubicBezTo>
                <a:cubicBezTo>
                  <a:pt x="406400" y="17141"/>
                  <a:pt x="416278" y="67941"/>
                  <a:pt x="440267" y="83463"/>
                </a:cubicBezTo>
                <a:cubicBezTo>
                  <a:pt x="464256" y="98985"/>
                  <a:pt x="478367" y="98985"/>
                  <a:pt x="533400" y="100396"/>
                </a:cubicBezTo>
                <a:cubicBezTo>
                  <a:pt x="588433" y="101807"/>
                  <a:pt x="770467" y="91929"/>
                  <a:pt x="770467" y="91929"/>
                </a:cubicBezTo>
                <a:lnTo>
                  <a:pt x="2142067" y="49596"/>
                </a:lnTo>
                <a:lnTo>
                  <a:pt x="2853267" y="58063"/>
                </a:lnTo>
                <a:cubicBezTo>
                  <a:pt x="3026834" y="56652"/>
                  <a:pt x="3108678" y="41129"/>
                  <a:pt x="3183467" y="41129"/>
                </a:cubicBezTo>
                <a:cubicBezTo>
                  <a:pt x="3258256" y="41129"/>
                  <a:pt x="3266722" y="24196"/>
                  <a:pt x="3302000" y="58063"/>
                </a:cubicBezTo>
                <a:cubicBezTo>
                  <a:pt x="3337278" y="91930"/>
                  <a:pt x="3375378" y="169540"/>
                  <a:pt x="3395134" y="244329"/>
                </a:cubicBezTo>
                <a:cubicBezTo>
                  <a:pt x="3414890" y="319118"/>
                  <a:pt x="3400779" y="402374"/>
                  <a:pt x="3420534" y="506796"/>
                </a:cubicBezTo>
                <a:cubicBezTo>
                  <a:pt x="3440289" y="611218"/>
                  <a:pt x="3486856" y="745274"/>
                  <a:pt x="3513667" y="870863"/>
                </a:cubicBezTo>
                <a:cubicBezTo>
                  <a:pt x="3540478" y="996452"/>
                  <a:pt x="3565878" y="1154496"/>
                  <a:pt x="3581400" y="1260329"/>
                </a:cubicBezTo>
                <a:cubicBezTo>
                  <a:pt x="3596922" y="1366162"/>
                  <a:pt x="3601861" y="1436012"/>
                  <a:pt x="3606800" y="150586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2D67D796-39D9-DE40-B865-45DC2801E0C6}"/>
              </a:ext>
            </a:extLst>
          </p:cNvPr>
          <p:cNvSpPr txBox="1">
            <a:spLocks/>
          </p:cNvSpPr>
          <p:nvPr/>
        </p:nvSpPr>
        <p:spPr>
          <a:xfrm>
            <a:off x="197571" y="555232"/>
            <a:ext cx="11796857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</a:t>
            </a: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CURVE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  <a:p>
            <a:pPr>
              <a:lnSpc>
                <a:spcPts val="4080"/>
              </a:lnSpc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Dynamic Process Adapts In Realtime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FE45E737-50C3-C04A-A588-0579505EB4E1}"/>
              </a:ext>
            </a:extLst>
          </p:cNvPr>
          <p:cNvSpPr/>
          <p:nvPr/>
        </p:nvSpPr>
        <p:spPr>
          <a:xfrm>
            <a:off x="1307623" y="3509042"/>
            <a:ext cx="3606800" cy="1910306"/>
          </a:xfrm>
          <a:custGeom>
            <a:avLst/>
            <a:gdLst>
              <a:gd name="connsiteX0" fmla="*/ 0 w 3606800"/>
              <a:gd name="connsiteY0" fmla="*/ 1429663 h 1505863"/>
              <a:gd name="connsiteX1" fmla="*/ 160867 w 3606800"/>
              <a:gd name="connsiteY1" fmla="*/ 625329 h 1505863"/>
              <a:gd name="connsiteX2" fmla="*/ 262467 w 3606800"/>
              <a:gd name="connsiteY2" fmla="*/ 193529 h 1505863"/>
              <a:gd name="connsiteX3" fmla="*/ 338667 w 3606800"/>
              <a:gd name="connsiteY3" fmla="*/ 24196 h 1505863"/>
              <a:gd name="connsiteX4" fmla="*/ 389467 w 3606800"/>
              <a:gd name="connsiteY4" fmla="*/ 7263 h 1505863"/>
              <a:gd name="connsiteX5" fmla="*/ 440267 w 3606800"/>
              <a:gd name="connsiteY5" fmla="*/ 83463 h 1505863"/>
              <a:gd name="connsiteX6" fmla="*/ 533400 w 3606800"/>
              <a:gd name="connsiteY6" fmla="*/ 100396 h 1505863"/>
              <a:gd name="connsiteX7" fmla="*/ 770467 w 3606800"/>
              <a:gd name="connsiteY7" fmla="*/ 91929 h 1505863"/>
              <a:gd name="connsiteX8" fmla="*/ 2142067 w 3606800"/>
              <a:gd name="connsiteY8" fmla="*/ 49596 h 1505863"/>
              <a:gd name="connsiteX9" fmla="*/ 2853267 w 3606800"/>
              <a:gd name="connsiteY9" fmla="*/ 58063 h 1505863"/>
              <a:gd name="connsiteX10" fmla="*/ 3183467 w 3606800"/>
              <a:gd name="connsiteY10" fmla="*/ 41129 h 1505863"/>
              <a:gd name="connsiteX11" fmla="*/ 3302000 w 3606800"/>
              <a:gd name="connsiteY11" fmla="*/ 58063 h 1505863"/>
              <a:gd name="connsiteX12" fmla="*/ 3395134 w 3606800"/>
              <a:gd name="connsiteY12" fmla="*/ 244329 h 1505863"/>
              <a:gd name="connsiteX13" fmla="*/ 3420534 w 3606800"/>
              <a:gd name="connsiteY13" fmla="*/ 506796 h 1505863"/>
              <a:gd name="connsiteX14" fmla="*/ 3513667 w 3606800"/>
              <a:gd name="connsiteY14" fmla="*/ 870863 h 1505863"/>
              <a:gd name="connsiteX15" fmla="*/ 3581400 w 3606800"/>
              <a:gd name="connsiteY15" fmla="*/ 1260329 h 1505863"/>
              <a:gd name="connsiteX16" fmla="*/ 3606800 w 3606800"/>
              <a:gd name="connsiteY16" fmla="*/ 1505863 h 150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6800" h="1505863">
                <a:moveTo>
                  <a:pt x="0" y="1429663"/>
                </a:moveTo>
                <a:cubicBezTo>
                  <a:pt x="58561" y="1130507"/>
                  <a:pt x="117123" y="831351"/>
                  <a:pt x="160867" y="625329"/>
                </a:cubicBezTo>
                <a:cubicBezTo>
                  <a:pt x="204611" y="419307"/>
                  <a:pt x="232834" y="293718"/>
                  <a:pt x="262467" y="193529"/>
                </a:cubicBezTo>
                <a:cubicBezTo>
                  <a:pt x="292100" y="93340"/>
                  <a:pt x="338667" y="24196"/>
                  <a:pt x="338667" y="24196"/>
                </a:cubicBezTo>
                <a:cubicBezTo>
                  <a:pt x="359834" y="-6848"/>
                  <a:pt x="372534" y="-2615"/>
                  <a:pt x="389467" y="7263"/>
                </a:cubicBezTo>
                <a:cubicBezTo>
                  <a:pt x="406400" y="17141"/>
                  <a:pt x="416278" y="67941"/>
                  <a:pt x="440267" y="83463"/>
                </a:cubicBezTo>
                <a:cubicBezTo>
                  <a:pt x="464256" y="98985"/>
                  <a:pt x="478367" y="98985"/>
                  <a:pt x="533400" y="100396"/>
                </a:cubicBezTo>
                <a:cubicBezTo>
                  <a:pt x="588433" y="101807"/>
                  <a:pt x="770467" y="91929"/>
                  <a:pt x="770467" y="91929"/>
                </a:cubicBezTo>
                <a:lnTo>
                  <a:pt x="2142067" y="49596"/>
                </a:lnTo>
                <a:lnTo>
                  <a:pt x="2853267" y="58063"/>
                </a:lnTo>
                <a:cubicBezTo>
                  <a:pt x="3026834" y="56652"/>
                  <a:pt x="3108678" y="41129"/>
                  <a:pt x="3183467" y="41129"/>
                </a:cubicBezTo>
                <a:cubicBezTo>
                  <a:pt x="3258256" y="41129"/>
                  <a:pt x="3266722" y="24196"/>
                  <a:pt x="3302000" y="58063"/>
                </a:cubicBezTo>
                <a:cubicBezTo>
                  <a:pt x="3337278" y="91930"/>
                  <a:pt x="3375378" y="169540"/>
                  <a:pt x="3395134" y="244329"/>
                </a:cubicBezTo>
                <a:cubicBezTo>
                  <a:pt x="3414890" y="319118"/>
                  <a:pt x="3400779" y="402374"/>
                  <a:pt x="3420534" y="506796"/>
                </a:cubicBezTo>
                <a:cubicBezTo>
                  <a:pt x="3440289" y="611218"/>
                  <a:pt x="3486856" y="745274"/>
                  <a:pt x="3513667" y="870863"/>
                </a:cubicBezTo>
                <a:cubicBezTo>
                  <a:pt x="3540478" y="996452"/>
                  <a:pt x="3565878" y="1154496"/>
                  <a:pt x="3581400" y="1260329"/>
                </a:cubicBezTo>
                <a:cubicBezTo>
                  <a:pt x="3596922" y="1366162"/>
                  <a:pt x="3601861" y="1436012"/>
                  <a:pt x="3606800" y="1505863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44ED3B3-6E0E-D54D-993B-E435CDF5DC23}"/>
              </a:ext>
            </a:extLst>
          </p:cNvPr>
          <p:cNvGrpSpPr/>
          <p:nvPr/>
        </p:nvGrpSpPr>
        <p:grpSpPr>
          <a:xfrm>
            <a:off x="2993001" y="2061922"/>
            <a:ext cx="1733436" cy="1513930"/>
            <a:chOff x="3909599" y="2125517"/>
            <a:chExt cx="1733436" cy="1513930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E29371B-6507-504F-9856-CF1DB450A7E3}"/>
                </a:ext>
              </a:extLst>
            </p:cNvPr>
            <p:cNvSpPr txBox="1"/>
            <p:nvPr/>
          </p:nvSpPr>
          <p:spPr>
            <a:xfrm>
              <a:off x="3909599" y="2125517"/>
              <a:ext cx="1733436" cy="78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>
                <a:spcBef>
                  <a:spcPts val="900"/>
                </a:spcBef>
                <a:buClr>
                  <a:schemeClr val="bg1"/>
                </a:buClr>
              </a:pPr>
              <a:r>
                <a:rPr lang="en-US" sz="20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Increased Viscosity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E1803F5-82A5-6847-BC9B-75977C1EAF99}"/>
                </a:ext>
              </a:extLst>
            </p:cNvPr>
            <p:cNvCxnSpPr>
              <a:cxnSpLocks/>
            </p:cNvCxnSpPr>
            <p:nvPr/>
          </p:nvCxnSpPr>
          <p:spPr>
            <a:xfrm>
              <a:off x="4330241" y="2936787"/>
              <a:ext cx="0" cy="70266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Freeform 100">
            <a:extLst>
              <a:ext uri="{FF2B5EF4-FFF2-40B4-BE49-F238E27FC236}">
                <a16:creationId xmlns:a16="http://schemas.microsoft.com/office/drawing/2014/main" id="{3BC6AF4E-F51D-F346-A428-B02554567DF1}"/>
              </a:ext>
            </a:extLst>
          </p:cNvPr>
          <p:cNvSpPr/>
          <p:nvPr/>
        </p:nvSpPr>
        <p:spPr>
          <a:xfrm>
            <a:off x="1311733" y="4252333"/>
            <a:ext cx="3606800" cy="1180591"/>
          </a:xfrm>
          <a:custGeom>
            <a:avLst/>
            <a:gdLst>
              <a:gd name="connsiteX0" fmla="*/ 0 w 3606800"/>
              <a:gd name="connsiteY0" fmla="*/ 1429663 h 1505863"/>
              <a:gd name="connsiteX1" fmla="*/ 160867 w 3606800"/>
              <a:gd name="connsiteY1" fmla="*/ 625329 h 1505863"/>
              <a:gd name="connsiteX2" fmla="*/ 262467 w 3606800"/>
              <a:gd name="connsiteY2" fmla="*/ 193529 h 1505863"/>
              <a:gd name="connsiteX3" fmla="*/ 338667 w 3606800"/>
              <a:gd name="connsiteY3" fmla="*/ 24196 h 1505863"/>
              <a:gd name="connsiteX4" fmla="*/ 389467 w 3606800"/>
              <a:gd name="connsiteY4" fmla="*/ 7263 h 1505863"/>
              <a:gd name="connsiteX5" fmla="*/ 440267 w 3606800"/>
              <a:gd name="connsiteY5" fmla="*/ 83463 h 1505863"/>
              <a:gd name="connsiteX6" fmla="*/ 533400 w 3606800"/>
              <a:gd name="connsiteY6" fmla="*/ 100396 h 1505863"/>
              <a:gd name="connsiteX7" fmla="*/ 770467 w 3606800"/>
              <a:gd name="connsiteY7" fmla="*/ 91929 h 1505863"/>
              <a:gd name="connsiteX8" fmla="*/ 2142067 w 3606800"/>
              <a:gd name="connsiteY8" fmla="*/ 49596 h 1505863"/>
              <a:gd name="connsiteX9" fmla="*/ 2853267 w 3606800"/>
              <a:gd name="connsiteY9" fmla="*/ 58063 h 1505863"/>
              <a:gd name="connsiteX10" fmla="*/ 3183467 w 3606800"/>
              <a:gd name="connsiteY10" fmla="*/ 41129 h 1505863"/>
              <a:gd name="connsiteX11" fmla="*/ 3302000 w 3606800"/>
              <a:gd name="connsiteY11" fmla="*/ 58063 h 1505863"/>
              <a:gd name="connsiteX12" fmla="*/ 3395134 w 3606800"/>
              <a:gd name="connsiteY12" fmla="*/ 244329 h 1505863"/>
              <a:gd name="connsiteX13" fmla="*/ 3420534 w 3606800"/>
              <a:gd name="connsiteY13" fmla="*/ 506796 h 1505863"/>
              <a:gd name="connsiteX14" fmla="*/ 3513667 w 3606800"/>
              <a:gd name="connsiteY14" fmla="*/ 870863 h 1505863"/>
              <a:gd name="connsiteX15" fmla="*/ 3581400 w 3606800"/>
              <a:gd name="connsiteY15" fmla="*/ 1260329 h 1505863"/>
              <a:gd name="connsiteX16" fmla="*/ 3606800 w 3606800"/>
              <a:gd name="connsiteY16" fmla="*/ 1505863 h 150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6800" h="1505863">
                <a:moveTo>
                  <a:pt x="0" y="1429663"/>
                </a:moveTo>
                <a:cubicBezTo>
                  <a:pt x="58561" y="1130507"/>
                  <a:pt x="117123" y="831351"/>
                  <a:pt x="160867" y="625329"/>
                </a:cubicBezTo>
                <a:cubicBezTo>
                  <a:pt x="204611" y="419307"/>
                  <a:pt x="232834" y="293718"/>
                  <a:pt x="262467" y="193529"/>
                </a:cubicBezTo>
                <a:cubicBezTo>
                  <a:pt x="292100" y="93340"/>
                  <a:pt x="338667" y="24196"/>
                  <a:pt x="338667" y="24196"/>
                </a:cubicBezTo>
                <a:cubicBezTo>
                  <a:pt x="359834" y="-6848"/>
                  <a:pt x="372534" y="-2615"/>
                  <a:pt x="389467" y="7263"/>
                </a:cubicBezTo>
                <a:cubicBezTo>
                  <a:pt x="406400" y="17141"/>
                  <a:pt x="416278" y="67941"/>
                  <a:pt x="440267" y="83463"/>
                </a:cubicBezTo>
                <a:cubicBezTo>
                  <a:pt x="464256" y="98985"/>
                  <a:pt x="478367" y="98985"/>
                  <a:pt x="533400" y="100396"/>
                </a:cubicBezTo>
                <a:cubicBezTo>
                  <a:pt x="588433" y="101807"/>
                  <a:pt x="770467" y="91929"/>
                  <a:pt x="770467" y="91929"/>
                </a:cubicBezTo>
                <a:lnTo>
                  <a:pt x="2142067" y="49596"/>
                </a:lnTo>
                <a:lnTo>
                  <a:pt x="2853267" y="58063"/>
                </a:lnTo>
                <a:cubicBezTo>
                  <a:pt x="3026834" y="56652"/>
                  <a:pt x="3108678" y="41129"/>
                  <a:pt x="3183467" y="41129"/>
                </a:cubicBezTo>
                <a:cubicBezTo>
                  <a:pt x="3258256" y="41129"/>
                  <a:pt x="3266722" y="24196"/>
                  <a:pt x="3302000" y="58063"/>
                </a:cubicBezTo>
                <a:cubicBezTo>
                  <a:pt x="3337278" y="91930"/>
                  <a:pt x="3375378" y="169540"/>
                  <a:pt x="3395134" y="244329"/>
                </a:cubicBezTo>
                <a:cubicBezTo>
                  <a:pt x="3414890" y="319118"/>
                  <a:pt x="3400779" y="402374"/>
                  <a:pt x="3420534" y="506796"/>
                </a:cubicBezTo>
                <a:cubicBezTo>
                  <a:pt x="3440289" y="611218"/>
                  <a:pt x="3486856" y="745274"/>
                  <a:pt x="3513667" y="870863"/>
                </a:cubicBezTo>
                <a:cubicBezTo>
                  <a:pt x="3540478" y="996452"/>
                  <a:pt x="3565878" y="1154496"/>
                  <a:pt x="3581400" y="1260329"/>
                </a:cubicBezTo>
                <a:cubicBezTo>
                  <a:pt x="3596922" y="1366162"/>
                  <a:pt x="3601861" y="1436012"/>
                  <a:pt x="3606800" y="1505863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D357B3F-EC1E-354F-9429-A403562276A5}"/>
              </a:ext>
            </a:extLst>
          </p:cNvPr>
          <p:cNvGrpSpPr/>
          <p:nvPr/>
        </p:nvGrpSpPr>
        <p:grpSpPr>
          <a:xfrm>
            <a:off x="4389325" y="2505647"/>
            <a:ext cx="1822408" cy="1769306"/>
            <a:chOff x="4304130" y="1987993"/>
            <a:chExt cx="1822408" cy="176930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DDE5A93-21FF-1647-8D65-D64220A6F03B}"/>
                </a:ext>
              </a:extLst>
            </p:cNvPr>
            <p:cNvSpPr txBox="1"/>
            <p:nvPr/>
          </p:nvSpPr>
          <p:spPr>
            <a:xfrm>
              <a:off x="4393101" y="1987993"/>
              <a:ext cx="1733437" cy="78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>
                <a:spcBef>
                  <a:spcPts val="900"/>
                </a:spcBef>
                <a:buClr>
                  <a:schemeClr val="bg1"/>
                </a:buClr>
              </a:pPr>
              <a:r>
                <a:rPr lang="en-US" sz="20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Decreased Viscosity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9D9087A8-B567-AF45-BBFA-878ADF5735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4130" y="2914143"/>
              <a:ext cx="182676" cy="84315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F4B279-7098-934C-8661-856707942AC3}"/>
              </a:ext>
            </a:extLst>
          </p:cNvPr>
          <p:cNvGrpSpPr/>
          <p:nvPr/>
        </p:nvGrpSpPr>
        <p:grpSpPr>
          <a:xfrm>
            <a:off x="1420467" y="2757320"/>
            <a:ext cx="1733436" cy="1574783"/>
            <a:chOff x="6209805" y="4701145"/>
            <a:chExt cx="3466871" cy="31495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25CBD0E-AC9A-9C43-9A0B-3BDF8FD6B74F}"/>
                </a:ext>
              </a:extLst>
            </p:cNvPr>
            <p:cNvSpPr txBox="1"/>
            <p:nvPr/>
          </p:nvSpPr>
          <p:spPr>
            <a:xfrm>
              <a:off x="6209805" y="4701145"/>
              <a:ext cx="3466871" cy="1426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ADAPTS</a:t>
              </a:r>
              <a:br>
                <a:rPr lang="en-US" sz="14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</a:br>
              <a:r>
                <a:rPr lang="en-US" sz="19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REAL</a:t>
              </a:r>
              <a:r>
                <a:rPr lang="en-US" sz="19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TIME</a:t>
              </a:r>
            </a:p>
          </p:txBody>
        </p:sp>
        <p:sp>
          <p:nvSpPr>
            <p:cNvPr id="107" name="Up-Down Arrow 106">
              <a:extLst>
                <a:ext uri="{FF2B5EF4-FFF2-40B4-BE49-F238E27FC236}">
                  <a16:creationId xmlns:a16="http://schemas.microsoft.com/office/drawing/2014/main" id="{A4CC4BDD-0D34-614E-B4CB-7C481293B339}"/>
                </a:ext>
              </a:extLst>
            </p:cNvPr>
            <p:cNvSpPr/>
            <p:nvPr/>
          </p:nvSpPr>
          <p:spPr>
            <a:xfrm>
              <a:off x="7496181" y="6408622"/>
              <a:ext cx="877726" cy="1442088"/>
            </a:xfrm>
            <a:prstGeom prst="upDownArrow">
              <a:avLst/>
            </a:prstGeom>
            <a:solidFill>
              <a:srgbClr val="FFC000">
                <a:alpha val="34510"/>
              </a:srgbClr>
            </a:solidFill>
            <a:ln w="381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9147AB3-5198-6E4F-A97C-39568580C5B5}"/>
              </a:ext>
            </a:extLst>
          </p:cNvPr>
          <p:cNvGrpSpPr/>
          <p:nvPr/>
        </p:nvGrpSpPr>
        <p:grpSpPr>
          <a:xfrm>
            <a:off x="4298764" y="5085842"/>
            <a:ext cx="3101709" cy="589905"/>
            <a:chOff x="6739258" y="4947262"/>
            <a:chExt cx="3101709" cy="589905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314AA62-1625-1046-9F91-3A9BA33DD1AC}"/>
                </a:ext>
              </a:extLst>
            </p:cNvPr>
            <p:cNvSpPr txBox="1"/>
            <p:nvPr/>
          </p:nvSpPr>
          <p:spPr>
            <a:xfrm>
              <a:off x="8107531" y="4947262"/>
              <a:ext cx="1733436" cy="589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0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CONSISTENT</a:t>
              </a:r>
            </a:p>
            <a:p>
              <a:pPr algn="ctr" defTabSz="412750" hangingPunct="0">
                <a:lnSpc>
                  <a:spcPts val="1820"/>
                </a:lnSpc>
              </a:pPr>
              <a:r>
                <a:rPr lang="en-US" sz="20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FILL TIME</a:t>
              </a:r>
              <a:endParaRPr lang="en-US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sp>
          <p:nvSpPr>
            <p:cNvPr id="110" name="Down Arrow 109">
              <a:extLst>
                <a:ext uri="{FF2B5EF4-FFF2-40B4-BE49-F238E27FC236}">
                  <a16:creationId xmlns:a16="http://schemas.microsoft.com/office/drawing/2014/main" id="{4CAC1402-54CD-8344-9190-7989A657CB11}"/>
                </a:ext>
              </a:extLst>
            </p:cNvPr>
            <p:cNvSpPr/>
            <p:nvPr/>
          </p:nvSpPr>
          <p:spPr>
            <a:xfrm rot="16200000" flipH="1" flipV="1">
              <a:off x="7473940" y="4978401"/>
              <a:ext cx="461665" cy="527629"/>
            </a:xfrm>
            <a:prstGeom prst="downArrow">
              <a:avLst/>
            </a:prstGeom>
            <a:solidFill>
              <a:srgbClr val="FFC000">
                <a:alpha val="35294"/>
              </a:srgbClr>
            </a:solidFill>
            <a:ln w="381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1" name="Down Arrow 110">
              <a:extLst>
                <a:ext uri="{FF2B5EF4-FFF2-40B4-BE49-F238E27FC236}">
                  <a16:creationId xmlns:a16="http://schemas.microsoft.com/office/drawing/2014/main" id="{48097B3B-3855-5A40-997E-4679691D7EA1}"/>
                </a:ext>
              </a:extLst>
            </p:cNvPr>
            <p:cNvSpPr/>
            <p:nvPr/>
          </p:nvSpPr>
          <p:spPr>
            <a:xfrm rot="5400000" flipV="1">
              <a:off x="6772240" y="4978401"/>
              <a:ext cx="461665" cy="527629"/>
            </a:xfrm>
            <a:prstGeom prst="downArrow">
              <a:avLst/>
            </a:prstGeom>
            <a:solidFill>
              <a:srgbClr val="FFC000">
                <a:alpha val="35294"/>
              </a:srgbClr>
            </a:solidFill>
            <a:ln w="381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8E49F6-F210-784C-AB92-F276F6AE6D83}"/>
              </a:ext>
            </a:extLst>
          </p:cNvPr>
          <p:cNvGrpSpPr/>
          <p:nvPr/>
        </p:nvGrpSpPr>
        <p:grpSpPr>
          <a:xfrm>
            <a:off x="6804482" y="1068159"/>
            <a:ext cx="5580125" cy="5386090"/>
            <a:chOff x="6804482" y="1068159"/>
            <a:chExt cx="5580125" cy="53860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50DD104-82D0-6B4D-876E-B4119C97A2CF}"/>
                </a:ext>
              </a:extLst>
            </p:cNvPr>
            <p:cNvSpPr txBox="1"/>
            <p:nvPr/>
          </p:nvSpPr>
          <p:spPr>
            <a:xfrm>
              <a:off x="6804482" y="1068159"/>
              <a:ext cx="4741201" cy="538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400" dirty="0">
                  <a:solidFill>
                    <a:srgbClr val="00B050">
                      <a:alpha val="45000"/>
                    </a:srgb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✓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C46D52-7CA0-7D46-812F-FACB32C48ADA}"/>
                </a:ext>
              </a:extLst>
            </p:cNvPr>
            <p:cNvSpPr txBox="1"/>
            <p:nvPr/>
          </p:nvSpPr>
          <p:spPr>
            <a:xfrm>
              <a:off x="7756171" y="2288553"/>
              <a:ext cx="4628436" cy="293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>
                <a:spcBef>
                  <a:spcPts val="900"/>
                </a:spcBef>
                <a:buClr>
                  <a:srgbClr val="00B05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Run highly variable materials, well beyond what is practical with traditional molding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89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09A27-93DD-654B-8F5B-1DDD99B949D2}"/>
              </a:ext>
            </a:extLst>
          </p:cNvPr>
          <p:cNvSpPr/>
          <p:nvPr/>
        </p:nvSpPr>
        <p:spPr>
          <a:xfrm>
            <a:off x="5999355" y="1954924"/>
            <a:ext cx="6192643" cy="41726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108D0964-482D-1E44-9118-14658AE0F2F6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 – Adapts In Realtime</a:t>
            </a:r>
            <a:endParaRPr lang="en-US" sz="66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CF6FE9-ADB8-1D44-80D3-CFC40E005DD8}"/>
              </a:ext>
            </a:extLst>
          </p:cNvPr>
          <p:cNvSpPr txBox="1"/>
          <p:nvPr/>
        </p:nvSpPr>
        <p:spPr>
          <a:xfrm>
            <a:off x="6400800" y="2518624"/>
            <a:ext cx="5791200" cy="2936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spcBef>
                <a:spcPts val="900"/>
              </a:spcBef>
            </a:pPr>
            <a:r>
              <a:rPr lang="en-US" sz="36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Similar to adaptive driving features, iMFLUX recognizes changing conditions and adapts in </a:t>
            </a:r>
            <a:r>
              <a:rPr lang="en-US" sz="3600" b="1" dirty="0" err="1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realtime</a:t>
            </a:r>
            <a:r>
              <a:rPr lang="en-US" sz="36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  <p:pic>
        <p:nvPicPr>
          <p:cNvPr id="4" name="Online Media 3" descr="Autonomous Driving Car.mov">
            <a:hlinkClick r:id="" action="ppaction://media"/>
            <a:extLst>
              <a:ext uri="{FF2B5EF4-FFF2-40B4-BE49-F238E27FC236}">
                <a16:creationId xmlns:a16="http://schemas.microsoft.com/office/drawing/2014/main" id="{EC690405-D6B6-D948-B837-50A06B845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76" y="2453932"/>
            <a:ext cx="5643716" cy="31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4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737360"/>
            <a:ext cx="12200982" cy="5120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248385-1331-5D47-9596-C3599B9517DA}"/>
              </a:ext>
            </a:extLst>
          </p:cNvPr>
          <p:cNvSpPr/>
          <p:nvPr/>
        </p:nvSpPr>
        <p:spPr>
          <a:xfrm>
            <a:off x="6884469" y="1737360"/>
            <a:ext cx="5307529" cy="51206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B86F1E-68CD-7E43-BC52-7FA57D53B7CE}"/>
              </a:ext>
            </a:extLst>
          </p:cNvPr>
          <p:cNvSpPr txBox="1"/>
          <p:nvPr/>
        </p:nvSpPr>
        <p:spPr>
          <a:xfrm>
            <a:off x="7437251" y="2494094"/>
            <a:ext cx="4449721" cy="335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Realtime Flow Front Position</a:t>
            </a:r>
          </a:p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Realtime Cavity Pressure</a:t>
            </a:r>
          </a:p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Sensors Required in the Mold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807313C-A9C6-6448-AA18-C6AFC2117FFA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 – Control Platform </a:t>
            </a:r>
            <a:br>
              <a:rPr lang="en-US"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Adapts In Realtime</a:t>
            </a:r>
            <a:endParaRPr lang="en-US" sz="6600" baseline="300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Online Media 4" descr="RESISTANCE ANIMATION WHITE MP4 FINAL.mp4">
            <a:hlinkClick r:id="" action="ppaction://media"/>
            <a:extLst>
              <a:ext uri="{FF2B5EF4-FFF2-40B4-BE49-F238E27FC236}">
                <a16:creationId xmlns:a16="http://schemas.microsoft.com/office/drawing/2014/main" id="{69C19836-28C8-4248-8806-B90A3538C2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079" t="27369" b="10737"/>
          <a:stretch/>
        </p:blipFill>
        <p:spPr>
          <a:xfrm>
            <a:off x="157667" y="2655934"/>
            <a:ext cx="6569135" cy="34176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B7FC14-4AD5-414E-89AF-2F39557D9F1C}"/>
              </a:ext>
            </a:extLst>
          </p:cNvPr>
          <p:cNvSpPr/>
          <p:nvPr/>
        </p:nvSpPr>
        <p:spPr>
          <a:xfrm>
            <a:off x="148042" y="2646309"/>
            <a:ext cx="6569135" cy="3417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70DD57-1583-CB42-BD1A-9D427606130F}"/>
              </a:ext>
            </a:extLst>
          </p:cNvPr>
          <p:cNvGrpSpPr/>
          <p:nvPr/>
        </p:nvGrpSpPr>
        <p:grpSpPr>
          <a:xfrm>
            <a:off x="2235239" y="2564510"/>
            <a:ext cx="2969063" cy="864490"/>
            <a:chOff x="4310773" y="2774957"/>
            <a:chExt cx="2969063" cy="8644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DEDFE4-BDD0-C944-9787-B36E8C70E3C9}"/>
                </a:ext>
              </a:extLst>
            </p:cNvPr>
            <p:cNvSpPr txBox="1"/>
            <p:nvPr/>
          </p:nvSpPr>
          <p:spPr>
            <a:xfrm>
              <a:off x="5546400" y="2774957"/>
              <a:ext cx="1733436" cy="78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 hangingPunct="0">
                <a:spcBef>
                  <a:spcPts val="900"/>
                </a:spcBef>
                <a:buClr>
                  <a:schemeClr val="bg1"/>
                </a:buClr>
              </a:pPr>
              <a:r>
                <a:rPr lang="en-US" sz="2000" b="1" dirty="0">
                  <a:solidFill>
                    <a:srgbClr val="FFC000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Initial Resistance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C3881AD-DE68-3442-A8BF-1E527AAB1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0773" y="3297131"/>
              <a:ext cx="1127219" cy="342316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05A8E0-A650-3E40-8036-29953AB8B98D}"/>
              </a:ext>
            </a:extLst>
          </p:cNvPr>
          <p:cNvGrpSpPr/>
          <p:nvPr/>
        </p:nvGrpSpPr>
        <p:grpSpPr>
          <a:xfrm>
            <a:off x="1699173" y="1676583"/>
            <a:ext cx="1733436" cy="1480503"/>
            <a:chOff x="5285332" y="1918984"/>
            <a:chExt cx="1733436" cy="14805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E5F4AF-652F-854B-B7DE-81E75A508363}"/>
                </a:ext>
              </a:extLst>
            </p:cNvPr>
            <p:cNvSpPr txBox="1"/>
            <p:nvPr/>
          </p:nvSpPr>
          <p:spPr>
            <a:xfrm>
              <a:off x="5285332" y="1918984"/>
              <a:ext cx="1733436" cy="78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spcBef>
                  <a:spcPts val="900"/>
                </a:spcBef>
                <a:buClr>
                  <a:schemeClr val="bg1"/>
                </a:buClr>
              </a:pPr>
              <a:r>
                <a:rPr lang="en-US" sz="2000" b="1" dirty="0">
                  <a:solidFill>
                    <a:srgbClr val="FFC000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Increased Resistance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F75D669-A63D-B146-9CD7-954F163743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1468" y="2762026"/>
              <a:ext cx="202052" cy="637461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11946D-EFD9-134E-8CA3-F6F5A91CF18D}"/>
              </a:ext>
            </a:extLst>
          </p:cNvPr>
          <p:cNvGrpSpPr/>
          <p:nvPr/>
        </p:nvGrpSpPr>
        <p:grpSpPr>
          <a:xfrm>
            <a:off x="-34263" y="1676583"/>
            <a:ext cx="1733436" cy="1410101"/>
            <a:chOff x="5070265" y="1918984"/>
            <a:chExt cx="1733436" cy="141010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25DE5B-FFCE-BF4E-9346-939A4C446BF0}"/>
                </a:ext>
              </a:extLst>
            </p:cNvPr>
            <p:cNvSpPr txBox="1"/>
            <p:nvPr/>
          </p:nvSpPr>
          <p:spPr>
            <a:xfrm>
              <a:off x="5070265" y="1918984"/>
              <a:ext cx="1733436" cy="78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spcBef>
                  <a:spcPts val="900"/>
                </a:spcBef>
                <a:buClr>
                  <a:schemeClr val="bg1"/>
                </a:buClr>
              </a:pPr>
              <a:r>
                <a:rPr lang="en-US" sz="2000" b="1" dirty="0">
                  <a:solidFill>
                    <a:srgbClr val="FFC000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High Resistance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8BFE98-479D-EA45-8424-1BD7347BC3A0}"/>
                </a:ext>
              </a:extLst>
            </p:cNvPr>
            <p:cNvCxnSpPr>
              <a:cxnSpLocks/>
            </p:cNvCxnSpPr>
            <p:nvPr/>
          </p:nvCxnSpPr>
          <p:spPr>
            <a:xfrm>
              <a:off x="5963020" y="2800578"/>
              <a:ext cx="283242" cy="528507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F0F51D-F1D7-5443-980B-A7E2F38A1EC9}"/>
              </a:ext>
            </a:extLst>
          </p:cNvPr>
          <p:cNvGrpSpPr/>
          <p:nvPr/>
        </p:nvGrpSpPr>
        <p:grpSpPr>
          <a:xfrm>
            <a:off x="4514244" y="4774130"/>
            <a:ext cx="2188675" cy="1040812"/>
            <a:chOff x="4514244" y="4841505"/>
            <a:chExt cx="2188675" cy="104081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CA3A05-E045-7B46-B7D8-6B4C866D6E98}"/>
                </a:ext>
              </a:extLst>
            </p:cNvPr>
            <p:cNvSpPr txBox="1"/>
            <p:nvPr/>
          </p:nvSpPr>
          <p:spPr>
            <a:xfrm>
              <a:off x="4514244" y="4984635"/>
              <a:ext cx="2188675" cy="897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lnSpc>
                  <a:spcPts val="1860"/>
                </a:lnSpc>
                <a:spcBef>
                  <a:spcPts val="900"/>
                </a:spcBef>
                <a:buClr>
                  <a:schemeClr val="bg1"/>
                </a:buClr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Screw Velocity Varies To Maintain Constant Pressure</a:t>
              </a:r>
            </a:p>
          </p:txBody>
        </p:sp>
        <p:sp>
          <p:nvSpPr>
            <p:cNvPr id="37" name="Left-Right Arrow 36">
              <a:extLst>
                <a:ext uri="{FF2B5EF4-FFF2-40B4-BE49-F238E27FC236}">
                  <a16:creationId xmlns:a16="http://schemas.microsoft.com/office/drawing/2014/main" id="{440AE363-AC7A-8E43-B0E0-0932B497684F}"/>
                </a:ext>
              </a:extLst>
            </p:cNvPr>
            <p:cNvSpPr/>
            <p:nvPr/>
          </p:nvSpPr>
          <p:spPr>
            <a:xfrm>
              <a:off x="4639375" y="4841505"/>
              <a:ext cx="1963553" cy="259882"/>
            </a:xfrm>
            <a:prstGeom prst="leftRightArrow">
              <a:avLst/>
            </a:prstGeom>
            <a:solidFill>
              <a:srgbClr val="FFC000">
                <a:alpha val="3529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49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4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A40CED-CE8F-EC47-92F9-5F0311A89240}"/>
              </a:ext>
            </a:extLst>
          </p:cNvPr>
          <p:cNvSpPr/>
          <p:nvPr/>
        </p:nvSpPr>
        <p:spPr>
          <a:xfrm>
            <a:off x="-10886" y="2760819"/>
            <a:ext cx="12202886" cy="2356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D28B2-B6F5-8640-B08C-3EF918DE6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6"/>
          <a:stretch/>
        </p:blipFill>
        <p:spPr>
          <a:xfrm>
            <a:off x="6281870" y="2761534"/>
            <a:ext cx="5892148" cy="235550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6E20729-35AE-2843-AF74-5CC452DA48F5}"/>
              </a:ext>
            </a:extLst>
          </p:cNvPr>
          <p:cNvSpPr txBox="1">
            <a:spLocks/>
          </p:cNvSpPr>
          <p:nvPr/>
        </p:nvSpPr>
        <p:spPr>
          <a:xfrm>
            <a:off x="-1" y="1445207"/>
            <a:ext cx="6352913" cy="421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F6FC353-9F45-BF4F-9397-34576D1FB16E}"/>
              </a:ext>
            </a:extLst>
          </p:cNvPr>
          <p:cNvSpPr txBox="1">
            <a:spLocks/>
          </p:cNvSpPr>
          <p:nvPr/>
        </p:nvSpPr>
        <p:spPr>
          <a:xfrm>
            <a:off x="9508" y="3487636"/>
            <a:ext cx="6213573" cy="193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92D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GREENER PROCESS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0408D2-91A2-7246-B5E1-E0F926A42C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32" y="3218668"/>
            <a:ext cx="3089876" cy="6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0510" y="1366348"/>
            <a:ext cx="12192000" cy="46876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-294291" y="130744"/>
            <a:ext cx="12822621" cy="10904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80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Sustainability Benefits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598BA6-AEB1-C341-9416-689280B33087}"/>
              </a:ext>
            </a:extLst>
          </p:cNvPr>
          <p:cNvGrpSpPr/>
          <p:nvPr/>
        </p:nvGrpSpPr>
        <p:grpSpPr>
          <a:xfrm>
            <a:off x="321218" y="891689"/>
            <a:ext cx="3578131" cy="4711989"/>
            <a:chOff x="705495" y="1431630"/>
            <a:chExt cx="7156261" cy="942397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585E97-ECFB-9A4D-93D4-B97E9CFCD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558" y="3183264"/>
              <a:ext cx="6830138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D13BA3-B5AC-FA42-A3A4-000CE586E18C}"/>
                </a:ext>
              </a:extLst>
            </p:cNvPr>
            <p:cNvSpPr txBox="1"/>
            <p:nvPr/>
          </p:nvSpPr>
          <p:spPr>
            <a:xfrm>
              <a:off x="2690535" y="1431630"/>
              <a:ext cx="3563067" cy="7735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E88547-A794-1741-9E6C-A9C5E443B6CC}"/>
                </a:ext>
              </a:extLst>
            </p:cNvPr>
            <p:cNvSpPr txBox="1"/>
            <p:nvPr/>
          </p:nvSpPr>
          <p:spPr>
            <a:xfrm>
              <a:off x="705495" y="8783246"/>
              <a:ext cx="7156261" cy="2072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2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SUSTAINABLE ALTERNATIVES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820957-6FC8-1C40-8A10-659EEEF5C792}"/>
              </a:ext>
            </a:extLst>
          </p:cNvPr>
          <p:cNvGrpSpPr/>
          <p:nvPr/>
        </p:nvGrpSpPr>
        <p:grpSpPr>
          <a:xfrm>
            <a:off x="4412703" y="892778"/>
            <a:ext cx="3470048" cy="4741678"/>
            <a:chOff x="8783366" y="1433807"/>
            <a:chExt cx="6940096" cy="948335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0E6485D-4E45-2247-A349-76F5FC3D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210" y="3251311"/>
              <a:ext cx="6903252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DFB955-BA64-F740-8DB6-EEDB445AF317}"/>
                </a:ext>
              </a:extLst>
            </p:cNvPr>
            <p:cNvSpPr txBox="1"/>
            <p:nvPr/>
          </p:nvSpPr>
          <p:spPr>
            <a:xfrm>
              <a:off x="10770886" y="1433807"/>
              <a:ext cx="3563068" cy="7735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2</a:t>
              </a:r>
              <a:endParaRPr lang="en-US" sz="24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8AE9770-6CC1-C148-B2C7-2CDD0F48109E}"/>
                </a:ext>
              </a:extLst>
            </p:cNvPr>
            <p:cNvSpPr txBox="1"/>
            <p:nvPr/>
          </p:nvSpPr>
          <p:spPr>
            <a:xfrm>
              <a:off x="8783366" y="8783245"/>
              <a:ext cx="6817266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LOWER ENERGY WEAR &amp; WASTE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BB501E6-C24B-654D-A628-E7C5869F78F4}"/>
              </a:ext>
            </a:extLst>
          </p:cNvPr>
          <p:cNvGrpSpPr/>
          <p:nvPr/>
        </p:nvGrpSpPr>
        <p:grpSpPr>
          <a:xfrm>
            <a:off x="8416606" y="891690"/>
            <a:ext cx="3451626" cy="4742766"/>
            <a:chOff x="16938311" y="1431631"/>
            <a:chExt cx="6903252" cy="94855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E4A3412-07F4-CF43-955C-A0AC93506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38311" y="3251311"/>
              <a:ext cx="6903252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275BE-A2CB-AE4D-9D4A-FB4A48795ECB}"/>
                </a:ext>
              </a:extLst>
            </p:cNvPr>
            <p:cNvSpPr txBox="1"/>
            <p:nvPr/>
          </p:nvSpPr>
          <p:spPr>
            <a:xfrm>
              <a:off x="18635701" y="1431631"/>
              <a:ext cx="3563068" cy="7735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D844FF-1CD3-3841-BDC4-EB55AEE76444}"/>
                </a:ext>
              </a:extLst>
            </p:cNvPr>
            <p:cNvSpPr txBox="1"/>
            <p:nvPr/>
          </p:nvSpPr>
          <p:spPr>
            <a:xfrm>
              <a:off x="16938311" y="8783244"/>
              <a:ext cx="6903252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LIGHTER </a:t>
              </a:r>
              <a:b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</a:br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PARTS</a:t>
              </a:r>
              <a:endParaRPr lang="en-US" sz="33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8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5F0F48-B905-7D46-84F6-1EA35DE14E39}"/>
              </a:ext>
            </a:extLst>
          </p:cNvPr>
          <p:cNvSpPr/>
          <p:nvPr/>
        </p:nvSpPr>
        <p:spPr>
          <a:xfrm>
            <a:off x="4810337" y="1347019"/>
            <a:ext cx="7376408" cy="4513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0510" y="1347019"/>
            <a:ext cx="4799827" cy="451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598BA6-AEB1-C341-9416-689280B33087}"/>
              </a:ext>
            </a:extLst>
          </p:cNvPr>
          <p:cNvGrpSpPr/>
          <p:nvPr/>
        </p:nvGrpSpPr>
        <p:grpSpPr>
          <a:xfrm>
            <a:off x="615132" y="891689"/>
            <a:ext cx="3578131" cy="4436685"/>
            <a:chOff x="705495" y="1431630"/>
            <a:chExt cx="7156261" cy="887337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585E97-ECFB-9A4D-93D4-B97E9CFCD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558" y="3183264"/>
              <a:ext cx="6830138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D13BA3-B5AC-FA42-A3A4-000CE586E18C}"/>
                </a:ext>
              </a:extLst>
            </p:cNvPr>
            <p:cNvSpPr txBox="1"/>
            <p:nvPr/>
          </p:nvSpPr>
          <p:spPr>
            <a:xfrm>
              <a:off x="2690535" y="1431630"/>
              <a:ext cx="3563067" cy="7735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E88547-A794-1741-9E6C-A9C5E443B6CC}"/>
                </a:ext>
              </a:extLst>
            </p:cNvPr>
            <p:cNvSpPr txBox="1"/>
            <p:nvPr/>
          </p:nvSpPr>
          <p:spPr>
            <a:xfrm>
              <a:off x="705495" y="8232638"/>
              <a:ext cx="7156261" cy="2072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2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SUSTAINABLE ALTERNATIVES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D7722B-8774-CB49-93F7-820D30F2F97D}"/>
              </a:ext>
            </a:extLst>
          </p:cNvPr>
          <p:cNvSpPr txBox="1"/>
          <p:nvPr/>
        </p:nvSpPr>
        <p:spPr>
          <a:xfrm>
            <a:off x="5290456" y="2058113"/>
            <a:ext cx="6727073" cy="28597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20040" indent="-32004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Recycled Plastic</a:t>
            </a:r>
          </a:p>
          <a:p>
            <a:pPr marL="320040" indent="-32004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Heat &amp; Shear Sensitive Materials</a:t>
            </a:r>
          </a:p>
          <a:p>
            <a:pPr marL="320040" indent="-32004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Composite Materials</a:t>
            </a:r>
          </a:p>
        </p:txBody>
      </p:sp>
    </p:spTree>
    <p:extLst>
      <p:ext uri="{BB962C8B-B14F-4D97-AF65-F5344CB8AC3E}">
        <p14:creationId xmlns:p14="http://schemas.microsoft.com/office/powerpoint/2010/main" val="35347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110192"/>
            <a:ext cx="9850675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 Viscosity </a:t>
            </a:r>
            <a:r>
              <a:rPr lang="en-US" dirty="0" err="1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Adjust</a:t>
            </a:r>
            <a:r>
              <a:rPr lang="en-US" baseline="30000" dirty="0" err="1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ts val="358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 highly variable materials, </a:t>
            </a:r>
            <a:b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particularly post consumer recycled materials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64549"/>
            <a:ext cx="12192000" cy="49030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6ED38-45F8-1142-99D3-1A25EDC22C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9384" y="2706151"/>
            <a:ext cx="1925917" cy="1626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58AE1-BB23-B144-9DC6-DD83D88B36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5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953245" y="2706148"/>
            <a:ext cx="1925917" cy="16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505F9-E1B7-4649-8803-0268D23CDD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1500"/>
                    </a14:imgEffect>
                    <a14:imgEffect>
                      <a14:saturation sat="112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82153" y="2706149"/>
            <a:ext cx="1925919" cy="1626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4E409-1748-5341-A236-A01176D849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1500"/>
                    </a14:imgEffect>
                    <a14:imgEffect>
                      <a14:saturation sat="11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24929" y="2706151"/>
            <a:ext cx="1925917" cy="1626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90ABD3-18A6-F941-81EF-36106EEC56C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colorTemperature colorTemp="1500"/>
                    </a14:imgEffect>
                    <a14:imgEffect>
                      <a14:saturation sat="11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7701" y="2706150"/>
            <a:ext cx="1925917" cy="16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B5854C-05A5-E145-8079-3A4F996F94F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colorTemperature colorTemp="1500"/>
                    </a14:imgEffect>
                    <a14:imgEffect>
                      <a14:saturation sat="112000"/>
                    </a14:imgEffect>
                    <a14:imgEffect>
                      <a14:brightnessContrast bright="4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10474" y="2706148"/>
            <a:ext cx="1925917" cy="16261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4449F6-BFBF-F541-8EE5-3F5F725FF490}"/>
              </a:ext>
            </a:extLst>
          </p:cNvPr>
          <p:cNvSpPr txBox="1"/>
          <p:nvPr/>
        </p:nvSpPr>
        <p:spPr>
          <a:xfrm>
            <a:off x="136976" y="4525502"/>
            <a:ext cx="208660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bg1"/>
                </a:solidFill>
              </a:rPr>
              <a:t>6 MFI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999FB9-F512-6F41-819C-BF75C1676A6E}"/>
              </a:ext>
            </a:extLst>
          </p:cNvPr>
          <p:cNvSpPr txBox="1"/>
          <p:nvPr/>
        </p:nvSpPr>
        <p:spPr>
          <a:xfrm>
            <a:off x="9879714" y="4500223"/>
            <a:ext cx="208660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bg1"/>
                </a:solidFill>
              </a:rPr>
              <a:t>55 MFI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706434D0-02AA-2C40-ADD9-5680382A6B4C}"/>
              </a:ext>
            </a:extLst>
          </p:cNvPr>
          <p:cNvSpPr/>
          <p:nvPr/>
        </p:nvSpPr>
        <p:spPr>
          <a:xfrm>
            <a:off x="2015394" y="4695973"/>
            <a:ext cx="7864320" cy="428397"/>
          </a:xfrm>
          <a:prstGeom prst="leftRightArrow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A5EECA-A6DA-6E4C-835E-A8E8910BD445}"/>
              </a:ext>
            </a:extLst>
          </p:cNvPr>
          <p:cNvSpPr txBox="1"/>
          <p:nvPr/>
        </p:nvSpPr>
        <p:spPr>
          <a:xfrm>
            <a:off x="2432611" y="5036227"/>
            <a:ext cx="69808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Adapts Automatically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DDCE1-3C38-844C-846B-C566C913550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99" b="89961" l="6703" r="92391">
                        <a14:foregroundMark x1="7246" y1="17913" x2="7246" y2="17913"/>
                        <a14:foregroundMark x1="16123" y1="12205" x2="16123" y2="12205"/>
                        <a14:foregroundMark x1="81703" y1="8268" x2="81703" y2="8268"/>
                        <a14:foregroundMark x1="89493" y1="13976" x2="89493" y2="13976"/>
                        <a14:foregroundMark x1="47826" y1="89567" x2="47826" y2="89567"/>
                        <a14:foregroundMark x1="63768" y1="6496" x2="63768" y2="6496"/>
                        <a14:foregroundMark x1="92391" y1="14961" x2="92391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874" b="5933"/>
          <a:stretch/>
        </p:blipFill>
        <p:spPr>
          <a:xfrm>
            <a:off x="9838746" y="257988"/>
            <a:ext cx="2160783" cy="1925917"/>
          </a:xfrm>
          <a:prstGeom prst="rect">
            <a:avLst/>
          </a:prstGeom>
          <a:effectLst>
            <a:reflection blurRad="228600" stA="44000" endPos="34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7D5864-3446-0D4C-9709-4CE235C3C438}"/>
              </a:ext>
            </a:extLst>
          </p:cNvPr>
          <p:cNvSpPr txBox="1"/>
          <p:nvPr/>
        </p:nvSpPr>
        <p:spPr>
          <a:xfrm>
            <a:off x="136977" y="5844635"/>
            <a:ext cx="1186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CONSISTENT PART WEIGHT • CONSISTENT PART QUALITY</a:t>
            </a:r>
          </a:p>
        </p:txBody>
      </p:sp>
    </p:spTree>
    <p:extLst>
      <p:ext uri="{BB962C8B-B14F-4D97-AF65-F5344CB8AC3E}">
        <p14:creationId xmlns:p14="http://schemas.microsoft.com/office/powerpoint/2010/main" val="16827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4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TRADITIONAL RECYCLING PROCESS</a:t>
            </a:r>
            <a:endParaRPr lang="en-US" sz="48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Re-pelletize to achieve material consistency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2" descr="J55AD-60H%20F.jpg">
            <a:extLst>
              <a:ext uri="{FF2B5EF4-FFF2-40B4-BE49-F238E27FC236}">
                <a16:creationId xmlns:a16="http://schemas.microsoft.com/office/drawing/2014/main" id="{FC8744E5-2C56-3D49-ADDD-C443068C35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3060" l="6800" r="94800">
                        <a14:foregroundMark x1="92800" y1="74448" x2="92800" y2="74448"/>
                        <a14:foregroundMark x1="94000" y1="52997" x2="94000" y2="52997"/>
                        <a14:foregroundMark x1="94000" y1="47319" x2="94000" y2="47319"/>
                        <a14:foregroundMark x1="94600" y1="50473" x2="94600" y2="50473"/>
                        <a14:foregroundMark x1="32600" y1="93060" x2="32600" y2="93060"/>
                        <a14:foregroundMark x1="94800" y1="68139" x2="94800" y2="68139"/>
                        <a14:foregroundMark x1="6800" y1="48896" x2="6800" y2="48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2" y="2947866"/>
            <a:ext cx="2235348" cy="141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SCF9084.JPG">
            <a:extLst>
              <a:ext uri="{FF2B5EF4-FFF2-40B4-BE49-F238E27FC236}">
                <a16:creationId xmlns:a16="http://schemas.microsoft.com/office/drawing/2014/main" id="{D19B3CDA-6F47-D942-9765-D93885B8CF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2500" l="10000" r="90000">
                        <a14:foregroundMark x1="24375" y1="24583" x2="24375" y2="24583"/>
                        <a14:foregroundMark x1="46406" y1="10417" x2="46406" y2="10417"/>
                        <a14:foregroundMark x1="54531" y1="9167" x2="54531" y2="9167"/>
                        <a14:foregroundMark x1="39063" y1="15208" x2="39063" y2="15208"/>
                        <a14:foregroundMark x1="44375" y1="92292" x2="44375" y2="92292"/>
                        <a14:foregroundMark x1="56563" y1="92500" x2="5656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040" y="3104274"/>
            <a:ext cx="1730273" cy="129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D75A3-917D-D848-BEF6-F03A9962DE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53" y="3104274"/>
            <a:ext cx="2064646" cy="1260643"/>
          </a:xfrm>
          <a:prstGeom prst="rect">
            <a:avLst/>
          </a:prstGeom>
          <a:ln>
            <a:noFill/>
          </a:ln>
        </p:spPr>
      </p:pic>
      <p:pic>
        <p:nvPicPr>
          <p:cNvPr id="8" name="Picture 12" descr="J55AD-60H%20F.jpg">
            <a:extLst>
              <a:ext uri="{FF2B5EF4-FFF2-40B4-BE49-F238E27FC236}">
                <a16:creationId xmlns:a16="http://schemas.microsoft.com/office/drawing/2014/main" id="{F2103FC3-3DAA-684A-939D-249465A837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89971" l="7000" r="91200">
                        <a14:foregroundMark x1="9000" y1="43953" x2="9000" y2="43953"/>
                        <a14:foregroundMark x1="7000" y1="42773" x2="7000" y2="42773"/>
                        <a14:foregroundMark x1="13000" y1="63717" x2="13000" y2="63717"/>
                        <a14:foregroundMark x1="18400" y1="66667" x2="18400" y2="66667"/>
                        <a14:foregroundMark x1="13000" y1="82891" x2="13000" y2="82891"/>
                        <a14:foregroundMark x1="23000" y1="80236" x2="23000" y2="80236"/>
                        <a14:foregroundMark x1="27600" y1="83776" x2="27600" y2="83776"/>
                        <a14:foregroundMark x1="27200" y1="72566" x2="27200" y2="72566"/>
                        <a14:foregroundMark x1="27400" y1="63717" x2="64600" y2="63717"/>
                        <a14:foregroundMark x1="69000" y1="57522" x2="89000" y2="63422"/>
                        <a14:foregroundMark x1="89000" y1="63422" x2="90600" y2="78466"/>
                        <a14:foregroundMark x1="84800" y1="34513" x2="91200" y2="34513"/>
                        <a14:foregroundMark x1="51600" y1="28614" x2="51600" y2="28614"/>
                        <a14:foregroundMark x1="71000" y1="25959" x2="65200" y2="26549"/>
                        <a14:foregroundMark x1="63600" y1="25959" x2="72600" y2="2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2392" y="2991414"/>
            <a:ext cx="2101799" cy="142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F9084.JPG">
            <a:extLst>
              <a:ext uri="{FF2B5EF4-FFF2-40B4-BE49-F238E27FC236}">
                <a16:creationId xmlns:a16="http://schemas.microsoft.com/office/drawing/2014/main" id="{84FF25CE-0AB5-AB41-8DE7-A4256D9D95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708" l="5928" r="95170">
                        <a14:foregroundMark x1="8452" y1="49096" x2="8452" y2="42976"/>
                        <a14:foregroundMark x1="5928" y1="62726" x2="5928" y2="60501"/>
                        <a14:foregroundMark x1="25686" y1="67038" x2="22722" y2="63978"/>
                        <a14:foregroundMark x1="67728" y1="72184" x2="65642" y2="63700"/>
                        <a14:foregroundMark x1="89133" y1="69958" x2="83095" y2="46453"/>
                        <a14:foregroundMark x1="94621" y1="73018" x2="95170" y2="76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813" y="2937860"/>
            <a:ext cx="2014339" cy="159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3E0C28-CC00-A046-8487-893F34DAC950}"/>
              </a:ext>
            </a:extLst>
          </p:cNvPr>
          <p:cNvSpPr txBox="1"/>
          <p:nvPr/>
        </p:nvSpPr>
        <p:spPr>
          <a:xfrm>
            <a:off x="1144391" y="2844961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6124D-F878-2141-836C-5655EDA02B73}"/>
              </a:ext>
            </a:extLst>
          </p:cNvPr>
          <p:cNvSpPr txBox="1"/>
          <p:nvPr/>
        </p:nvSpPr>
        <p:spPr>
          <a:xfrm>
            <a:off x="3378273" y="2844959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FC15B-69D7-954B-BDAF-017E79EC7EC4}"/>
              </a:ext>
            </a:extLst>
          </p:cNvPr>
          <p:cNvSpPr txBox="1"/>
          <p:nvPr/>
        </p:nvSpPr>
        <p:spPr>
          <a:xfrm>
            <a:off x="5612155" y="2829677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3A9E2-3E07-CC4E-B1E7-535D6719D817}"/>
              </a:ext>
            </a:extLst>
          </p:cNvPr>
          <p:cNvSpPr txBox="1"/>
          <p:nvPr/>
        </p:nvSpPr>
        <p:spPr>
          <a:xfrm>
            <a:off x="7743903" y="2844958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768B4-97A9-FD42-8ACF-19EF2BC66EE4}"/>
              </a:ext>
            </a:extLst>
          </p:cNvPr>
          <p:cNvSpPr txBox="1"/>
          <p:nvPr/>
        </p:nvSpPr>
        <p:spPr>
          <a:xfrm>
            <a:off x="9977783" y="2829677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5E95FA-E784-3B40-A8CC-62E1A02DE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22658"/>
              </p:ext>
            </p:extLst>
          </p:nvPr>
        </p:nvGraphicFramePr>
        <p:xfrm>
          <a:off x="597242" y="4485195"/>
          <a:ext cx="1118180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61">
                  <a:extLst>
                    <a:ext uri="{9D8B030D-6E8A-4147-A177-3AD203B41FA5}">
                      <a16:colId xmlns:a16="http://schemas.microsoft.com/office/drawing/2014/main" val="2392270775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3220234953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2796629938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621087570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42916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Raw </a:t>
                      </a:r>
                      <a:b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Extruder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Pellets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Injection Mold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8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4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TRADITIONAL RECYCLING PROCESS</a:t>
            </a:r>
            <a:endParaRPr lang="en-US" sz="48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Re-pelletize to achieve material consistency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37C58-5C27-DD43-8650-6781D13F5953}"/>
              </a:ext>
            </a:extLst>
          </p:cNvPr>
          <p:cNvGrpSpPr/>
          <p:nvPr/>
        </p:nvGrpSpPr>
        <p:grpSpPr>
          <a:xfrm>
            <a:off x="623153" y="2829677"/>
            <a:ext cx="10967999" cy="1698362"/>
            <a:chOff x="623153" y="2829677"/>
            <a:chExt cx="10967999" cy="1698362"/>
          </a:xfrm>
        </p:grpSpPr>
        <p:pic>
          <p:nvPicPr>
            <p:cNvPr id="30" name="Picture 12" descr="J55AD-60H%20F.jpg">
              <a:extLst>
                <a:ext uri="{FF2B5EF4-FFF2-40B4-BE49-F238E27FC236}">
                  <a16:creationId xmlns:a16="http://schemas.microsoft.com/office/drawing/2014/main" id="{27832636-6BFD-6E44-B664-77763FDA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64" b="93060" l="6800" r="94800">
                          <a14:foregroundMark x1="92800" y1="74448" x2="92800" y2="74448"/>
                          <a14:foregroundMark x1="94000" y1="52997" x2="94000" y2="52997"/>
                          <a14:foregroundMark x1="94000" y1="47319" x2="94000" y2="47319"/>
                          <a14:foregroundMark x1="94600" y1="50473" x2="94600" y2="50473"/>
                          <a14:foregroundMark x1="32600" y1="93060" x2="32600" y2="93060"/>
                          <a14:foregroundMark x1="94800" y1="68139" x2="94800" y2="68139"/>
                          <a14:foregroundMark x1="6800" y1="48896" x2="6800" y2="48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072" y="2947866"/>
              <a:ext cx="2235348" cy="1417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8" descr="DSCF9084.JPG">
              <a:extLst>
                <a:ext uri="{FF2B5EF4-FFF2-40B4-BE49-F238E27FC236}">
                  <a16:creationId xmlns:a16="http://schemas.microsoft.com/office/drawing/2014/main" id="{30925D84-24E5-CC41-A4EF-27316B18E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67" b="92500" l="10000" r="90000">
                          <a14:foregroundMark x1="24375" y1="24583" x2="24375" y2="24583"/>
                          <a14:foregroundMark x1="46406" y1="10417" x2="46406" y2="10417"/>
                          <a14:foregroundMark x1="54531" y1="9167" x2="54531" y2="9167"/>
                          <a14:foregroundMark x1="39063" y1="15208" x2="39063" y2="15208"/>
                          <a14:foregroundMark x1="44375" y1="92292" x2="44375" y2="92292"/>
                          <a14:foregroundMark x1="56563" y1="92500" x2="56563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040" y="3104274"/>
              <a:ext cx="1730273" cy="1297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F6F3172-37E9-B34E-AC2F-B64FAB013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153" y="3104274"/>
              <a:ext cx="2064646" cy="12606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12" descr="J55AD-60H%20F.jpg">
              <a:extLst>
                <a:ext uri="{FF2B5EF4-FFF2-40B4-BE49-F238E27FC236}">
                  <a16:creationId xmlns:a16="http://schemas.microsoft.com/office/drawing/2014/main" id="{F344E94F-62C9-0848-B2DE-E72057587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35" b="89971" l="7000" r="91200">
                          <a14:foregroundMark x1="9000" y1="43953" x2="9000" y2="43953"/>
                          <a14:foregroundMark x1="7000" y1="42773" x2="7000" y2="42773"/>
                          <a14:foregroundMark x1="13000" y1="63717" x2="13000" y2="63717"/>
                          <a14:foregroundMark x1="18400" y1="66667" x2="18400" y2="66667"/>
                          <a14:foregroundMark x1="13000" y1="82891" x2="13000" y2="82891"/>
                          <a14:foregroundMark x1="23000" y1="80236" x2="23000" y2="80236"/>
                          <a14:foregroundMark x1="27600" y1="83776" x2="27600" y2="83776"/>
                          <a14:foregroundMark x1="27200" y1="72566" x2="27200" y2="72566"/>
                          <a14:foregroundMark x1="27400" y1="63717" x2="64600" y2="63717"/>
                          <a14:foregroundMark x1="69000" y1="57522" x2="89000" y2="63422"/>
                          <a14:foregroundMark x1="89000" y1="63422" x2="90600" y2="78466"/>
                          <a14:foregroundMark x1="84800" y1="34513" x2="91200" y2="34513"/>
                          <a14:foregroundMark x1="51600" y1="28614" x2="51600" y2="28614"/>
                          <a14:foregroundMark x1="71000" y1="25959" x2="65200" y2="26549"/>
                          <a14:foregroundMark x1="63600" y1="25959" x2="72600" y2="26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392" y="2991414"/>
              <a:ext cx="2101799" cy="1425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8" descr="DSCF9084.JPG">
              <a:extLst>
                <a:ext uri="{FF2B5EF4-FFF2-40B4-BE49-F238E27FC236}">
                  <a16:creationId xmlns:a16="http://schemas.microsoft.com/office/drawing/2014/main" id="{B442D6B8-898A-8847-8DBF-E44EF2BE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75" b="89708" l="5928" r="95170">
                          <a14:foregroundMark x1="8452" y1="49096" x2="8452" y2="42976"/>
                          <a14:foregroundMark x1="5928" y1="62726" x2="5928" y2="60501"/>
                          <a14:foregroundMark x1="25686" y1="67038" x2="22722" y2="63978"/>
                          <a14:foregroundMark x1="67728" y1="72184" x2="65642" y2="63700"/>
                          <a14:foregroundMark x1="89133" y1="69958" x2="83095" y2="46453"/>
                          <a14:foregroundMark x1="94621" y1="73018" x2="95170" y2="76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6813" y="2937860"/>
              <a:ext cx="2014339" cy="1590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0D85AB-CD47-B44E-A9A3-923D01231773}"/>
                </a:ext>
              </a:extLst>
            </p:cNvPr>
            <p:cNvSpPr txBox="1"/>
            <p:nvPr/>
          </p:nvSpPr>
          <p:spPr>
            <a:xfrm>
              <a:off x="1144391" y="2844961"/>
              <a:ext cx="1109156" cy="1590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0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1DA12F-464B-CB4D-ADC6-D4D0C5A7B2E1}"/>
                </a:ext>
              </a:extLst>
            </p:cNvPr>
            <p:cNvSpPr txBox="1"/>
            <p:nvPr/>
          </p:nvSpPr>
          <p:spPr>
            <a:xfrm>
              <a:off x="3378273" y="2844959"/>
              <a:ext cx="1109156" cy="1590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0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A9BCC6-BC36-CD43-AEAF-85A98DA49E50}"/>
                </a:ext>
              </a:extLst>
            </p:cNvPr>
            <p:cNvSpPr txBox="1"/>
            <p:nvPr/>
          </p:nvSpPr>
          <p:spPr>
            <a:xfrm>
              <a:off x="5612155" y="2829677"/>
              <a:ext cx="1109156" cy="1590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0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7AB791F-726A-A741-9FF3-04F743B10FD4}"/>
                </a:ext>
              </a:extLst>
            </p:cNvPr>
            <p:cNvSpPr txBox="1"/>
            <p:nvPr/>
          </p:nvSpPr>
          <p:spPr>
            <a:xfrm>
              <a:off x="7743903" y="2844958"/>
              <a:ext cx="1109156" cy="1590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0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DF4489-C3F6-FD44-BF26-0EE0CDAAB3EE}"/>
                </a:ext>
              </a:extLst>
            </p:cNvPr>
            <p:cNvSpPr txBox="1"/>
            <p:nvPr/>
          </p:nvSpPr>
          <p:spPr>
            <a:xfrm>
              <a:off x="9977783" y="2829677"/>
              <a:ext cx="1109156" cy="1590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0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5</a:t>
              </a:r>
            </a:p>
          </p:txBody>
        </p: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7D3B5DA0-9F92-3A47-9DE4-01E2360C1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731882"/>
              </p:ext>
            </p:extLst>
          </p:nvPr>
        </p:nvGraphicFramePr>
        <p:xfrm>
          <a:off x="597242" y="4485195"/>
          <a:ext cx="1118180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61">
                  <a:extLst>
                    <a:ext uri="{9D8B030D-6E8A-4147-A177-3AD203B41FA5}">
                      <a16:colId xmlns:a16="http://schemas.microsoft.com/office/drawing/2014/main" val="2392270775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3220234953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2796629938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621087570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42916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Raw </a:t>
                      </a:r>
                      <a:b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Extruder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Pellets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Injection Mold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207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77B44408-9D4D-EB41-B92D-DDEAE69577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33" y="2470311"/>
            <a:ext cx="11201400" cy="2959100"/>
          </a:xfrm>
          <a:prstGeom prst="rect">
            <a:avLst/>
          </a:prstGeom>
        </p:spPr>
      </p:pic>
      <p:sp>
        <p:nvSpPr>
          <p:cNvPr id="17" name="Shape 773">
            <a:extLst>
              <a:ext uri="{FF2B5EF4-FFF2-40B4-BE49-F238E27FC236}">
                <a16:creationId xmlns:a16="http://schemas.microsoft.com/office/drawing/2014/main" id="{F2B005C2-6AD7-104C-9953-7F4C5E8EE073}"/>
              </a:ext>
            </a:extLst>
          </p:cNvPr>
          <p:cNvSpPr/>
          <p:nvPr/>
        </p:nvSpPr>
        <p:spPr>
          <a:xfrm>
            <a:off x="129877" y="2933266"/>
            <a:ext cx="11747052" cy="1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>
              <a:spcBef>
                <a:spcPts val="200"/>
              </a:spcBef>
              <a:defRPr sz="6000">
                <a:latin typeface="+mj-lt"/>
                <a:ea typeface="+mj-ea"/>
                <a:cs typeface="+mj-cs"/>
                <a:sym typeface="Avenir Next Condensed"/>
              </a:defRPr>
            </a:lvl1pPr>
          </a:lstStyle>
          <a:p>
            <a:pPr algn="ctr"/>
            <a:r>
              <a:rPr lang="en-US" sz="9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 TO DO</a:t>
            </a:r>
            <a:endParaRPr lang="en-US" sz="9600" b="1" baseline="40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8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4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TRADITIONAL RECYCLING PROCESS</a:t>
            </a:r>
            <a:endParaRPr lang="en-US" sz="48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Re-pelletize to achieve material consistency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2" descr="J55AD-60H%20F.jpg">
            <a:extLst>
              <a:ext uri="{FF2B5EF4-FFF2-40B4-BE49-F238E27FC236}">
                <a16:creationId xmlns:a16="http://schemas.microsoft.com/office/drawing/2014/main" id="{FC8744E5-2C56-3D49-ADDD-C443068C35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3060" l="6800" r="94800">
                        <a14:foregroundMark x1="92800" y1="74448" x2="92800" y2="74448"/>
                        <a14:foregroundMark x1="94000" y1="52997" x2="94000" y2="52997"/>
                        <a14:foregroundMark x1="94000" y1="47319" x2="94000" y2="47319"/>
                        <a14:foregroundMark x1="94600" y1="50473" x2="94600" y2="50473"/>
                        <a14:foregroundMark x1="32600" y1="93060" x2="32600" y2="93060"/>
                        <a14:foregroundMark x1="94800" y1="68139" x2="94800" y2="68139"/>
                        <a14:foregroundMark x1="6800" y1="48896" x2="6800" y2="48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2" y="2947866"/>
            <a:ext cx="2235348" cy="141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SCF9084.JPG">
            <a:extLst>
              <a:ext uri="{FF2B5EF4-FFF2-40B4-BE49-F238E27FC236}">
                <a16:creationId xmlns:a16="http://schemas.microsoft.com/office/drawing/2014/main" id="{D19B3CDA-6F47-D942-9765-D93885B8CF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2500" l="10000" r="90000">
                        <a14:foregroundMark x1="24375" y1="24583" x2="24375" y2="24583"/>
                        <a14:foregroundMark x1="46406" y1="10417" x2="46406" y2="10417"/>
                        <a14:foregroundMark x1="54531" y1="9167" x2="54531" y2="9167"/>
                        <a14:foregroundMark x1="39063" y1="15208" x2="39063" y2="15208"/>
                        <a14:foregroundMark x1="44375" y1="92292" x2="44375" y2="92292"/>
                        <a14:foregroundMark x1="56563" y1="92500" x2="5656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040" y="3104274"/>
            <a:ext cx="1730273" cy="129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D75A3-917D-D848-BEF6-F03A9962DE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53" y="3104274"/>
            <a:ext cx="2064646" cy="1260643"/>
          </a:xfrm>
          <a:prstGeom prst="rect">
            <a:avLst/>
          </a:prstGeom>
          <a:ln>
            <a:noFill/>
          </a:ln>
        </p:spPr>
      </p:pic>
      <p:pic>
        <p:nvPicPr>
          <p:cNvPr id="8" name="Picture 12" descr="J55AD-60H%20F.jpg">
            <a:extLst>
              <a:ext uri="{FF2B5EF4-FFF2-40B4-BE49-F238E27FC236}">
                <a16:creationId xmlns:a16="http://schemas.microsoft.com/office/drawing/2014/main" id="{F2103FC3-3DAA-684A-939D-249465A837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89971" l="7000" r="91200">
                        <a14:foregroundMark x1="9000" y1="43953" x2="9000" y2="43953"/>
                        <a14:foregroundMark x1="7000" y1="42773" x2="7000" y2="42773"/>
                        <a14:foregroundMark x1="13000" y1="63717" x2="13000" y2="63717"/>
                        <a14:foregroundMark x1="18400" y1="66667" x2="18400" y2="66667"/>
                        <a14:foregroundMark x1="13000" y1="82891" x2="13000" y2="82891"/>
                        <a14:foregroundMark x1="23000" y1="80236" x2="23000" y2="80236"/>
                        <a14:foregroundMark x1="27600" y1="83776" x2="27600" y2="83776"/>
                        <a14:foregroundMark x1="27200" y1="72566" x2="27200" y2="72566"/>
                        <a14:foregroundMark x1="27400" y1="63717" x2="64600" y2="63717"/>
                        <a14:foregroundMark x1="69000" y1="57522" x2="89000" y2="63422"/>
                        <a14:foregroundMark x1="89000" y1="63422" x2="90600" y2="78466"/>
                        <a14:foregroundMark x1="84800" y1="34513" x2="91200" y2="34513"/>
                        <a14:foregroundMark x1="51600" y1="28614" x2="51600" y2="28614"/>
                        <a14:foregroundMark x1="71000" y1="25959" x2="65200" y2="26549"/>
                        <a14:foregroundMark x1="63600" y1="25959" x2="72600" y2="2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2392" y="2991414"/>
            <a:ext cx="2101799" cy="142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F9084.JPG">
            <a:extLst>
              <a:ext uri="{FF2B5EF4-FFF2-40B4-BE49-F238E27FC236}">
                <a16:creationId xmlns:a16="http://schemas.microsoft.com/office/drawing/2014/main" id="{84FF25CE-0AB5-AB41-8DE7-A4256D9D95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708" l="5928" r="95170">
                        <a14:foregroundMark x1="8452" y1="49096" x2="8452" y2="42976"/>
                        <a14:foregroundMark x1="5928" y1="62726" x2="5928" y2="60501"/>
                        <a14:foregroundMark x1="25686" y1="67038" x2="22722" y2="63978"/>
                        <a14:foregroundMark x1="67728" y1="72184" x2="65642" y2="63700"/>
                        <a14:foregroundMark x1="89133" y1="69958" x2="83095" y2="46453"/>
                        <a14:foregroundMark x1="94621" y1="73018" x2="95170" y2="76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813" y="2937860"/>
            <a:ext cx="2014339" cy="159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3E0C28-CC00-A046-8487-893F34DAC950}"/>
              </a:ext>
            </a:extLst>
          </p:cNvPr>
          <p:cNvSpPr txBox="1"/>
          <p:nvPr/>
        </p:nvSpPr>
        <p:spPr>
          <a:xfrm>
            <a:off x="1144391" y="2844961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6124D-F878-2141-836C-5655EDA02B73}"/>
              </a:ext>
            </a:extLst>
          </p:cNvPr>
          <p:cNvSpPr txBox="1"/>
          <p:nvPr/>
        </p:nvSpPr>
        <p:spPr>
          <a:xfrm>
            <a:off x="3378273" y="2844959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FC15B-69D7-954B-BDAF-017E79EC7EC4}"/>
              </a:ext>
            </a:extLst>
          </p:cNvPr>
          <p:cNvSpPr txBox="1"/>
          <p:nvPr/>
        </p:nvSpPr>
        <p:spPr>
          <a:xfrm>
            <a:off x="5612155" y="2829677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3A9E2-3E07-CC4E-B1E7-535D6719D817}"/>
              </a:ext>
            </a:extLst>
          </p:cNvPr>
          <p:cNvSpPr txBox="1"/>
          <p:nvPr/>
        </p:nvSpPr>
        <p:spPr>
          <a:xfrm>
            <a:off x="7743903" y="2844958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768B4-97A9-FD42-8ACF-19EF2BC66EE4}"/>
              </a:ext>
            </a:extLst>
          </p:cNvPr>
          <p:cNvSpPr txBox="1"/>
          <p:nvPr/>
        </p:nvSpPr>
        <p:spPr>
          <a:xfrm>
            <a:off x="9977783" y="2829677"/>
            <a:ext cx="1109156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0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5E95FA-E784-3B40-A8CC-62E1A02DE38B}"/>
              </a:ext>
            </a:extLst>
          </p:cNvPr>
          <p:cNvGraphicFramePr>
            <a:graphicFrameLocks noGrp="1"/>
          </p:cNvGraphicFramePr>
          <p:nvPr/>
        </p:nvGraphicFramePr>
        <p:xfrm>
          <a:off x="597242" y="4485195"/>
          <a:ext cx="1118180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61">
                  <a:extLst>
                    <a:ext uri="{9D8B030D-6E8A-4147-A177-3AD203B41FA5}">
                      <a16:colId xmlns:a16="http://schemas.microsoft.com/office/drawing/2014/main" val="2392270775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3220234953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2796629938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621087570"/>
                    </a:ext>
                  </a:extLst>
                </a:gridCol>
                <a:gridCol w="2236361">
                  <a:extLst>
                    <a:ext uri="{9D8B030D-6E8A-4147-A177-3AD203B41FA5}">
                      <a16:colId xmlns:a16="http://schemas.microsoft.com/office/drawing/2014/main" val="42916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Raw </a:t>
                      </a:r>
                      <a:b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Extruder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Pellets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Injection Mold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20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E1F4907-E34C-1E46-B291-14EAB3C42B7C}"/>
              </a:ext>
            </a:extLst>
          </p:cNvPr>
          <p:cNvSpPr txBox="1"/>
          <p:nvPr/>
        </p:nvSpPr>
        <p:spPr>
          <a:xfrm>
            <a:off x="3407767" y="2140135"/>
            <a:ext cx="1109156" cy="2713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7300" dirty="0">
                <a:solidFill>
                  <a:srgbClr val="FF0000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FDBABE-6B17-9D4C-B520-98482D2EE6EC}"/>
              </a:ext>
            </a:extLst>
          </p:cNvPr>
          <p:cNvSpPr txBox="1"/>
          <p:nvPr/>
        </p:nvSpPr>
        <p:spPr>
          <a:xfrm>
            <a:off x="5703466" y="2396433"/>
            <a:ext cx="1109156" cy="2713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7300" dirty="0">
                <a:solidFill>
                  <a:srgbClr val="FF0000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✘</a:t>
            </a:r>
          </a:p>
        </p:txBody>
      </p:sp>
      <p:pic>
        <p:nvPicPr>
          <p:cNvPr id="19" name="Picture 5" descr="AGS color trans.gif">
            <a:extLst>
              <a:ext uri="{FF2B5EF4-FFF2-40B4-BE49-F238E27FC236}">
                <a16:creationId xmlns:a16="http://schemas.microsoft.com/office/drawing/2014/main" id="{F8522A3B-A88F-E648-AA94-D54E3B16FF2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729" y="6336063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1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856E6B1-AF91-5548-80D8-86FF800A4BA2}"/>
              </a:ext>
            </a:extLst>
          </p:cNvPr>
          <p:cNvSpPr/>
          <p:nvPr/>
        </p:nvSpPr>
        <p:spPr>
          <a:xfrm>
            <a:off x="0" y="1380565"/>
            <a:ext cx="12192000" cy="5041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4" name="Screen Shot 2019-11-15 at 1.29.26 PM.png">
            <a:extLst>
              <a:ext uri="{FF2B5EF4-FFF2-40B4-BE49-F238E27FC236}">
                <a16:creationId xmlns:a16="http://schemas.microsoft.com/office/drawing/2014/main" id="{097A262D-C0AB-AC44-92E3-38531DB1B2A3}"/>
              </a:ext>
            </a:extLst>
          </p:cNvPr>
          <p:cNvGrpSpPr/>
          <p:nvPr/>
        </p:nvGrpSpPr>
        <p:grpSpPr>
          <a:xfrm>
            <a:off x="8142851" y="1699659"/>
            <a:ext cx="3225735" cy="3225768"/>
            <a:chOff x="0" y="0"/>
            <a:chExt cx="6451469" cy="6451534"/>
          </a:xfrm>
        </p:grpSpPr>
        <p:pic>
          <p:nvPicPr>
            <p:cNvPr id="5" name="Screen Shot 2019-11-15 at 1.29.26 PM.png" descr="Screen Shot 2019-11-15 at 1.29.26 PM.png">
              <a:extLst>
                <a:ext uri="{FF2B5EF4-FFF2-40B4-BE49-F238E27FC236}">
                  <a16:creationId xmlns:a16="http://schemas.microsoft.com/office/drawing/2014/main" id="{8E08FACA-68DF-354F-A3D0-DAAEC92E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676" y="50800"/>
              <a:ext cx="6350117" cy="6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6" name="Screen Shot 2019-11-15 at 1.29.26 PM.png" descr="Screen Shot 2019-11-15 at 1.29.26 PM.png">
              <a:extLst>
                <a:ext uri="{FF2B5EF4-FFF2-40B4-BE49-F238E27FC236}">
                  <a16:creationId xmlns:a16="http://schemas.microsoft.com/office/drawing/2014/main" id="{1E982BBA-E07F-6242-866E-6B56D99F8D82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451470" cy="6451536"/>
            </a:xfrm>
            <a:prstGeom prst="rect">
              <a:avLst/>
            </a:prstGeom>
            <a:effectLst/>
          </p:spPr>
        </p:pic>
      </p:grpSp>
      <p:grpSp>
        <p:nvGrpSpPr>
          <p:cNvPr id="7" name="Screen Shot 2019-11-15 at 1.25.46 PM.png">
            <a:extLst>
              <a:ext uri="{FF2B5EF4-FFF2-40B4-BE49-F238E27FC236}">
                <a16:creationId xmlns:a16="http://schemas.microsoft.com/office/drawing/2014/main" id="{9A3E54B6-CA3A-EB41-84D5-C6323D33F259}"/>
              </a:ext>
            </a:extLst>
          </p:cNvPr>
          <p:cNvGrpSpPr/>
          <p:nvPr/>
        </p:nvGrpSpPr>
        <p:grpSpPr>
          <a:xfrm>
            <a:off x="4483133" y="1699659"/>
            <a:ext cx="3225735" cy="3225768"/>
            <a:chOff x="0" y="0"/>
            <a:chExt cx="6451469" cy="6451534"/>
          </a:xfrm>
        </p:grpSpPr>
        <p:pic>
          <p:nvPicPr>
            <p:cNvPr id="8" name="Screen Shot 2019-11-15 at 1.25.46 PM.png" descr="Screen Shot 2019-11-15 at 1.25.46 PM.png">
              <a:extLst>
                <a:ext uri="{FF2B5EF4-FFF2-40B4-BE49-F238E27FC236}">
                  <a16:creationId xmlns:a16="http://schemas.microsoft.com/office/drawing/2014/main" id="{21FF7C80-4FDC-0F42-B706-42CCE346F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676" y="50800"/>
              <a:ext cx="6350117" cy="6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9" name="Screen Shot 2019-11-15 at 1.25.46 PM.png" descr="Screen Shot 2019-11-15 at 1.25.46 PM.png">
              <a:extLst>
                <a:ext uri="{FF2B5EF4-FFF2-40B4-BE49-F238E27FC236}">
                  <a16:creationId xmlns:a16="http://schemas.microsoft.com/office/drawing/2014/main" id="{0B1F8377-EBEE-0940-895A-FB9954019963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451470" cy="6451536"/>
            </a:xfrm>
            <a:prstGeom prst="rect">
              <a:avLst/>
            </a:prstGeom>
            <a:effectLst/>
          </p:spPr>
        </p:pic>
      </p:grpSp>
      <p:grpSp>
        <p:nvGrpSpPr>
          <p:cNvPr id="10" name="Screen Shot 2019-11-15 at 1.24.28 PM.png">
            <a:extLst>
              <a:ext uri="{FF2B5EF4-FFF2-40B4-BE49-F238E27FC236}">
                <a16:creationId xmlns:a16="http://schemas.microsoft.com/office/drawing/2014/main" id="{120841C3-9D47-B44A-9BB0-C33E688556EC}"/>
              </a:ext>
            </a:extLst>
          </p:cNvPr>
          <p:cNvGrpSpPr/>
          <p:nvPr/>
        </p:nvGrpSpPr>
        <p:grpSpPr>
          <a:xfrm>
            <a:off x="820211" y="1699659"/>
            <a:ext cx="3225735" cy="3225768"/>
            <a:chOff x="0" y="0"/>
            <a:chExt cx="6451469" cy="6451534"/>
          </a:xfrm>
        </p:grpSpPr>
        <p:pic>
          <p:nvPicPr>
            <p:cNvPr id="11" name="Screen Shot 2019-11-15 at 1.24.28 PM.png" descr="Screen Shot 2019-11-15 at 1.24.28 PM.png">
              <a:extLst>
                <a:ext uri="{FF2B5EF4-FFF2-40B4-BE49-F238E27FC236}">
                  <a16:creationId xmlns:a16="http://schemas.microsoft.com/office/drawing/2014/main" id="{70EE91E1-8656-1A4D-9AC4-06DF97CA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676" y="50800"/>
              <a:ext cx="6350117" cy="6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2" name="Screen Shot 2019-11-15 at 1.24.28 PM.png" descr="Screen Shot 2019-11-15 at 1.24.28 PM.png">
              <a:extLst>
                <a:ext uri="{FF2B5EF4-FFF2-40B4-BE49-F238E27FC236}">
                  <a16:creationId xmlns:a16="http://schemas.microsoft.com/office/drawing/2014/main" id="{738B791C-2BBB-9A44-ACE7-9614FA8B58BD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451470" cy="6451536"/>
            </a:xfrm>
            <a:prstGeom prst="rect">
              <a:avLst/>
            </a:prstGeom>
            <a:effectLst/>
          </p:spPr>
        </p:pic>
      </p:grpSp>
      <p:sp>
        <p:nvSpPr>
          <p:cNvPr id="13" name="Develop…">
            <a:extLst>
              <a:ext uri="{FF2B5EF4-FFF2-40B4-BE49-F238E27FC236}">
                <a16:creationId xmlns:a16="http://schemas.microsoft.com/office/drawing/2014/main" id="{DD20E5D5-10A4-6748-BF7A-10C4EBE12D1A}"/>
              </a:ext>
            </a:extLst>
          </p:cNvPr>
          <p:cNvSpPr txBox="1"/>
          <p:nvPr/>
        </p:nvSpPr>
        <p:spPr>
          <a:xfrm>
            <a:off x="1518945" y="5064383"/>
            <a:ext cx="1736437" cy="86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</a:t>
            </a:r>
          </a:p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Software</a:t>
            </a:r>
          </a:p>
        </p:txBody>
      </p:sp>
      <p:sp>
        <p:nvSpPr>
          <p:cNvPr id="14" name="Integrate to…">
            <a:extLst>
              <a:ext uri="{FF2B5EF4-FFF2-40B4-BE49-F238E27FC236}">
                <a16:creationId xmlns:a16="http://schemas.microsoft.com/office/drawing/2014/main" id="{FB96F1F6-6653-2842-99F3-D4EF8C41C664}"/>
              </a:ext>
            </a:extLst>
          </p:cNvPr>
          <p:cNvSpPr txBox="1"/>
          <p:nvPr/>
        </p:nvSpPr>
        <p:spPr>
          <a:xfrm>
            <a:off x="4434212" y="5035940"/>
            <a:ext cx="3318216" cy="1270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 to </a:t>
            </a:r>
          </a:p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Injection </a:t>
            </a:r>
          </a:p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Molding Machine</a:t>
            </a:r>
          </a:p>
        </p:txBody>
      </p:sp>
      <p:sp>
        <p:nvSpPr>
          <p:cNvPr id="15" name="Changes…">
            <a:extLst>
              <a:ext uri="{FF2B5EF4-FFF2-40B4-BE49-F238E27FC236}">
                <a16:creationId xmlns:a16="http://schemas.microsoft.com/office/drawing/2014/main" id="{AF168D24-98B7-7145-BE83-9A90AE8FE4BF}"/>
              </a:ext>
            </a:extLst>
          </p:cNvPr>
          <p:cNvSpPr txBox="1"/>
          <p:nvPr/>
        </p:nvSpPr>
        <p:spPr>
          <a:xfrm>
            <a:off x="8630262" y="5035940"/>
            <a:ext cx="2418931" cy="1270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Changes </a:t>
            </a:r>
          </a:p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Plastic </a:t>
            </a:r>
          </a:p>
          <a:p>
            <a:pPr algn="ctr">
              <a:lnSpc>
                <a:spcPct val="80000"/>
              </a:lnSpc>
              <a:defRPr sz="66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3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Formed</a:t>
            </a:r>
          </a:p>
        </p:txBody>
      </p:sp>
      <p:sp>
        <p:nvSpPr>
          <p:cNvPr id="16" name="Software">
            <a:extLst>
              <a:ext uri="{FF2B5EF4-FFF2-40B4-BE49-F238E27FC236}">
                <a16:creationId xmlns:a16="http://schemas.microsoft.com/office/drawing/2014/main" id="{6249D764-FCAF-8B4C-84A7-335C1EF16037}"/>
              </a:ext>
            </a:extLst>
          </p:cNvPr>
          <p:cNvSpPr txBox="1"/>
          <p:nvPr/>
        </p:nvSpPr>
        <p:spPr>
          <a:xfrm>
            <a:off x="0" y="113364"/>
            <a:ext cx="12191999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0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6382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AGS RECYCLING APPROACH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 Recycle Directly Converted To High Quality 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D75A3-917D-D848-BEF6-F03A9962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323" y="2850391"/>
            <a:ext cx="2489347" cy="1519959"/>
          </a:xfrm>
          <a:prstGeom prst="rect">
            <a:avLst/>
          </a:prstGeom>
          <a:ln>
            <a:noFill/>
          </a:ln>
        </p:spPr>
      </p:pic>
      <p:pic>
        <p:nvPicPr>
          <p:cNvPr id="8" name="Picture 12" descr="J55AD-60H%20F.jpg">
            <a:extLst>
              <a:ext uri="{FF2B5EF4-FFF2-40B4-BE49-F238E27FC236}">
                <a16:creationId xmlns:a16="http://schemas.microsoft.com/office/drawing/2014/main" id="{F2103FC3-3DAA-684A-939D-249465A83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89971" l="7000" r="91200">
                        <a14:foregroundMark x1="9000" y1="43953" x2="9000" y2="43953"/>
                        <a14:foregroundMark x1="7000" y1="42773" x2="7000" y2="42773"/>
                        <a14:foregroundMark x1="13000" y1="63717" x2="13000" y2="63717"/>
                        <a14:foregroundMark x1="18400" y1="66667" x2="18400" y2="66667"/>
                        <a14:foregroundMark x1="13000" y1="82891" x2="13000" y2="82891"/>
                        <a14:foregroundMark x1="23000" y1="80236" x2="23000" y2="80236"/>
                        <a14:foregroundMark x1="27600" y1="83776" x2="27600" y2="83776"/>
                        <a14:foregroundMark x1="27200" y1="72566" x2="27200" y2="72566"/>
                        <a14:foregroundMark x1="27400" y1="63717" x2="64600" y2="63717"/>
                        <a14:foregroundMark x1="69000" y1="57522" x2="89000" y2="63422"/>
                        <a14:foregroundMark x1="89000" y1="63422" x2="90600" y2="78466"/>
                        <a14:foregroundMark x1="84800" y1="34513" x2="91200" y2="34513"/>
                        <a14:foregroundMark x1="51600" y1="28614" x2="51600" y2="28614"/>
                        <a14:foregroundMark x1="71000" y1="25959" x2="65200" y2="26549"/>
                        <a14:foregroundMark x1="63600" y1="25959" x2="72600" y2="2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08" y="2544696"/>
            <a:ext cx="2768626" cy="187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F9084.JPG">
            <a:extLst>
              <a:ext uri="{FF2B5EF4-FFF2-40B4-BE49-F238E27FC236}">
                <a16:creationId xmlns:a16="http://schemas.microsoft.com/office/drawing/2014/main" id="{84FF25CE-0AB5-AB41-8DE7-A4256D9D95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5" b="89708" l="5928" r="95170">
                        <a14:foregroundMark x1="8452" y1="49096" x2="8452" y2="42976"/>
                        <a14:foregroundMark x1="5928" y1="62726" x2="5928" y2="60501"/>
                        <a14:foregroundMark x1="25686" y1="67038" x2="22722" y2="63978"/>
                        <a14:foregroundMark x1="67728" y1="72184" x2="65642" y2="63700"/>
                        <a14:foregroundMark x1="89133" y1="69958" x2="83095" y2="46453"/>
                        <a14:foregroundMark x1="94621" y1="73018" x2="95170" y2="76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644" y="2544696"/>
            <a:ext cx="2725685" cy="21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3E0C28-CC00-A046-8487-893F34DAC950}"/>
              </a:ext>
            </a:extLst>
          </p:cNvPr>
          <p:cNvSpPr txBox="1"/>
          <p:nvPr/>
        </p:nvSpPr>
        <p:spPr>
          <a:xfrm>
            <a:off x="2115844" y="2622064"/>
            <a:ext cx="1109156" cy="1897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3A9E2-3E07-CC4E-B1E7-535D6719D817}"/>
              </a:ext>
            </a:extLst>
          </p:cNvPr>
          <p:cNvSpPr txBox="1"/>
          <p:nvPr/>
        </p:nvSpPr>
        <p:spPr>
          <a:xfrm>
            <a:off x="5590635" y="2657175"/>
            <a:ext cx="1109156" cy="1897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768B4-97A9-FD42-8ACF-19EF2BC66EE4}"/>
              </a:ext>
            </a:extLst>
          </p:cNvPr>
          <p:cNvSpPr txBox="1"/>
          <p:nvPr/>
        </p:nvSpPr>
        <p:spPr>
          <a:xfrm>
            <a:off x="9007374" y="2647094"/>
            <a:ext cx="1109156" cy="1897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0" dirty="0">
                <a:solidFill>
                  <a:srgbClr val="FFFFFF">
                    <a:alpha val="75000"/>
                  </a:srgb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5E95FA-E784-3B40-A8CC-62E1A02DE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399170"/>
              </p:ext>
            </p:extLst>
          </p:nvPr>
        </p:nvGraphicFramePr>
        <p:xfrm>
          <a:off x="929632" y="4512777"/>
          <a:ext cx="1043116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054">
                  <a:extLst>
                    <a:ext uri="{9D8B030D-6E8A-4147-A177-3AD203B41FA5}">
                      <a16:colId xmlns:a16="http://schemas.microsoft.com/office/drawing/2014/main" val="3220234953"/>
                    </a:ext>
                  </a:extLst>
                </a:gridCol>
                <a:gridCol w="3477054">
                  <a:extLst>
                    <a:ext uri="{9D8B030D-6E8A-4147-A177-3AD203B41FA5}">
                      <a16:colId xmlns:a16="http://schemas.microsoft.com/office/drawing/2014/main" val="2796629938"/>
                    </a:ext>
                  </a:extLst>
                </a:gridCol>
                <a:gridCol w="3477054">
                  <a:extLst>
                    <a:ext uri="{9D8B030D-6E8A-4147-A177-3AD203B41FA5}">
                      <a16:colId xmlns:a16="http://schemas.microsoft.com/office/drawing/2014/main" val="621087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Raw </a:t>
                      </a:r>
                      <a:b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Injection </a:t>
                      </a:r>
                      <a:b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Mold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207"/>
                  </a:ext>
                </a:extLst>
              </a:tr>
            </a:tbl>
          </a:graphicData>
        </a:graphic>
      </p:graphicFrame>
      <p:pic>
        <p:nvPicPr>
          <p:cNvPr id="19" name="Picture 5" descr="AGS color trans.gif">
            <a:extLst>
              <a:ext uri="{FF2B5EF4-FFF2-40B4-BE49-F238E27FC236}">
                <a16:creationId xmlns:a16="http://schemas.microsoft.com/office/drawing/2014/main" id="{D5AC5A0A-4D3A-DF44-80F9-44D172D997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729" y="6336063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38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AGS RECYCLING APPROACH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 Recycle Directly Converted To High Quality 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1DFFFA-9377-BA46-BF76-58BFA6AB8CE6}"/>
              </a:ext>
            </a:extLst>
          </p:cNvPr>
          <p:cNvGrpSpPr/>
          <p:nvPr/>
        </p:nvGrpSpPr>
        <p:grpSpPr>
          <a:xfrm>
            <a:off x="1378323" y="2544696"/>
            <a:ext cx="9640006" cy="2151736"/>
            <a:chOff x="1378323" y="2544696"/>
            <a:chExt cx="9640006" cy="2151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3D75A3-917D-D848-BEF6-F03A9962D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8323" y="2850391"/>
              <a:ext cx="2489347" cy="15199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12" descr="J55AD-60H%20F.jpg">
              <a:extLst>
                <a:ext uri="{FF2B5EF4-FFF2-40B4-BE49-F238E27FC236}">
                  <a16:creationId xmlns:a16="http://schemas.microsoft.com/office/drawing/2014/main" id="{F2103FC3-3DAA-684A-939D-249465A83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35" b="89971" l="7000" r="91200">
                          <a14:foregroundMark x1="9000" y1="43953" x2="9000" y2="43953"/>
                          <a14:foregroundMark x1="7000" y1="42773" x2="7000" y2="42773"/>
                          <a14:foregroundMark x1="13000" y1="63717" x2="13000" y2="63717"/>
                          <a14:foregroundMark x1="18400" y1="66667" x2="18400" y2="66667"/>
                          <a14:foregroundMark x1="13000" y1="82891" x2="13000" y2="82891"/>
                          <a14:foregroundMark x1="23000" y1="80236" x2="23000" y2="80236"/>
                          <a14:foregroundMark x1="27600" y1="83776" x2="27600" y2="83776"/>
                          <a14:foregroundMark x1="27200" y1="72566" x2="27200" y2="72566"/>
                          <a14:foregroundMark x1="27400" y1="63717" x2="64600" y2="63717"/>
                          <a14:foregroundMark x1="69000" y1="57522" x2="89000" y2="63422"/>
                          <a14:foregroundMark x1="89000" y1="63422" x2="90600" y2="78466"/>
                          <a14:foregroundMark x1="84800" y1="34513" x2="91200" y2="34513"/>
                          <a14:foregroundMark x1="51600" y1="28614" x2="51600" y2="28614"/>
                          <a14:foregroundMark x1="71000" y1="25959" x2="65200" y2="26549"/>
                          <a14:foregroundMark x1="63600" y1="25959" x2="72600" y2="26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08" y="2544696"/>
              <a:ext cx="2768626" cy="1877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DSCF9084.JPG">
              <a:extLst>
                <a:ext uri="{FF2B5EF4-FFF2-40B4-BE49-F238E27FC236}">
                  <a16:creationId xmlns:a16="http://schemas.microsoft.com/office/drawing/2014/main" id="{84FF25CE-0AB5-AB41-8DE7-A4256D9D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5" b="89708" l="5928" r="95170">
                          <a14:foregroundMark x1="8452" y1="49096" x2="8452" y2="42976"/>
                          <a14:foregroundMark x1="5928" y1="62726" x2="5928" y2="60501"/>
                          <a14:foregroundMark x1="25686" y1="67038" x2="22722" y2="63978"/>
                          <a14:foregroundMark x1="67728" y1="72184" x2="65642" y2="63700"/>
                          <a14:foregroundMark x1="89133" y1="69958" x2="83095" y2="46453"/>
                          <a14:foregroundMark x1="94621" y1="73018" x2="95170" y2="76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644" y="2544696"/>
              <a:ext cx="2725685" cy="215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3E0C28-CC00-A046-8487-893F34DAC950}"/>
                </a:ext>
              </a:extLst>
            </p:cNvPr>
            <p:cNvSpPr txBox="1"/>
            <p:nvPr/>
          </p:nvSpPr>
          <p:spPr>
            <a:xfrm>
              <a:off x="2115844" y="2622064"/>
              <a:ext cx="1109156" cy="1897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2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63A9E2-3E07-CC4E-B1E7-535D6719D817}"/>
                </a:ext>
              </a:extLst>
            </p:cNvPr>
            <p:cNvSpPr txBox="1"/>
            <p:nvPr/>
          </p:nvSpPr>
          <p:spPr>
            <a:xfrm>
              <a:off x="5590635" y="2657175"/>
              <a:ext cx="1109156" cy="1897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2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A768B4-97A9-FD42-8ACF-19EF2BC66EE4}"/>
                </a:ext>
              </a:extLst>
            </p:cNvPr>
            <p:cNvSpPr txBox="1"/>
            <p:nvPr/>
          </p:nvSpPr>
          <p:spPr>
            <a:xfrm>
              <a:off x="9007374" y="2647094"/>
              <a:ext cx="1109156" cy="1897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2000" dirty="0">
                  <a:solidFill>
                    <a:srgbClr val="FFFFFF">
                      <a:alpha val="75000"/>
                    </a:srgb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3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5E95FA-E784-3B40-A8CC-62E1A02DE38B}"/>
              </a:ext>
            </a:extLst>
          </p:cNvPr>
          <p:cNvGraphicFramePr>
            <a:graphicFrameLocks noGrp="1"/>
          </p:cNvGraphicFramePr>
          <p:nvPr/>
        </p:nvGraphicFramePr>
        <p:xfrm>
          <a:off x="929632" y="4512777"/>
          <a:ext cx="1043116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054">
                  <a:extLst>
                    <a:ext uri="{9D8B030D-6E8A-4147-A177-3AD203B41FA5}">
                      <a16:colId xmlns:a16="http://schemas.microsoft.com/office/drawing/2014/main" val="3220234953"/>
                    </a:ext>
                  </a:extLst>
                </a:gridCol>
                <a:gridCol w="3477054">
                  <a:extLst>
                    <a:ext uri="{9D8B030D-6E8A-4147-A177-3AD203B41FA5}">
                      <a16:colId xmlns:a16="http://schemas.microsoft.com/office/drawing/2014/main" val="2796629938"/>
                    </a:ext>
                  </a:extLst>
                </a:gridCol>
                <a:gridCol w="3477054">
                  <a:extLst>
                    <a:ext uri="{9D8B030D-6E8A-4147-A177-3AD203B41FA5}">
                      <a16:colId xmlns:a16="http://schemas.microsoft.com/office/drawing/2014/main" val="621087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Raw </a:t>
                      </a:r>
                      <a:b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Injection </a:t>
                      </a:r>
                      <a:b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Mold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207"/>
                  </a:ext>
                </a:extLst>
              </a:tr>
            </a:tbl>
          </a:graphicData>
        </a:graphic>
      </p:graphicFrame>
      <p:pic>
        <p:nvPicPr>
          <p:cNvPr id="19" name="Picture 5" descr="AGS color trans.gif">
            <a:extLst>
              <a:ext uri="{FF2B5EF4-FFF2-40B4-BE49-F238E27FC236}">
                <a16:creationId xmlns:a16="http://schemas.microsoft.com/office/drawing/2014/main" id="{D5AC5A0A-4D3A-DF44-80F9-44D172D997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729" y="6336063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539DD3-B038-5B40-A8A9-C7DAD0A6D3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02" y="2202896"/>
            <a:ext cx="10439400" cy="3429000"/>
          </a:xfrm>
          <a:prstGeom prst="rect">
            <a:avLst/>
          </a:prstGeom>
        </p:spPr>
      </p:pic>
      <p:sp>
        <p:nvSpPr>
          <p:cNvPr id="14" name="Shape 773">
            <a:extLst>
              <a:ext uri="{FF2B5EF4-FFF2-40B4-BE49-F238E27FC236}">
                <a16:creationId xmlns:a16="http://schemas.microsoft.com/office/drawing/2014/main" id="{CDAC0A83-0D66-D448-B9E4-78AE0B552863}"/>
              </a:ext>
            </a:extLst>
          </p:cNvPr>
          <p:cNvSpPr/>
          <p:nvPr/>
        </p:nvSpPr>
        <p:spPr>
          <a:xfrm>
            <a:off x="0" y="3077647"/>
            <a:ext cx="12192000" cy="124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>
              <a:spcBef>
                <a:spcPts val="200"/>
              </a:spcBef>
              <a:defRPr sz="6000">
                <a:latin typeface="+mj-lt"/>
                <a:ea typeface="+mj-ea"/>
                <a:cs typeface="+mj-cs"/>
                <a:sym typeface="Avenir Next Condensed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EXTREMELY</a:t>
            </a:r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HARD TO DO</a:t>
            </a:r>
            <a:endParaRPr lang="en-US" sz="7200" b="1" baseline="40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F28611-722B-D24D-8960-DBBA05DF4F9E}"/>
              </a:ext>
            </a:extLst>
          </p:cNvPr>
          <p:cNvSpPr/>
          <p:nvPr/>
        </p:nvSpPr>
        <p:spPr>
          <a:xfrm>
            <a:off x="0" y="1564325"/>
            <a:ext cx="12192000" cy="43271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SOFTWARE"/>
          <p:cNvSpPr txBox="1"/>
          <p:nvPr/>
        </p:nvSpPr>
        <p:spPr>
          <a:xfrm>
            <a:off x="0" y="61610"/>
            <a:ext cx="12191999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0000" b="0">
                <a:solidFill>
                  <a:srgbClr val="70BF4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lang="en-US"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iMFLUX System</a:t>
            </a:r>
            <a:endParaRPr sz="66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F73CB7-B7B4-6C4D-9988-13090B0E03B3}"/>
              </a:ext>
            </a:extLst>
          </p:cNvPr>
          <p:cNvGrpSpPr/>
          <p:nvPr/>
        </p:nvGrpSpPr>
        <p:grpSpPr>
          <a:xfrm>
            <a:off x="220547" y="1813123"/>
            <a:ext cx="11766670" cy="3978409"/>
            <a:chOff x="220547" y="1813123"/>
            <a:chExt cx="11766670" cy="39784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4125C3-A786-7646-8328-7C50CB6E2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284" r="89942">
                          <a14:foregroundMark x1="7325" y1="18876" x2="7580" y2="62584"/>
                          <a14:foregroundMark x1="5940" y1="21798" x2="6268" y2="59551"/>
                          <a14:foregroundMark x1="5612" y1="51461" x2="5612" y2="51461"/>
                          <a14:foregroundMark x1="5284" y1="42472" x2="5284" y2="42472"/>
                          <a14:foregroundMark x1="63520" y1="39663" x2="63520" y2="39663"/>
                          <a14:foregroundMark x1="54555" y1="40225" x2="58673" y2="40449"/>
                          <a14:foregroundMark x1="58673" y1="40449" x2="62646" y2="39438"/>
                          <a14:foregroundMark x1="62646" y1="39438" x2="62864" y2="39438"/>
                          <a14:foregroundMark x1="53061" y1="38202" x2="55284" y2="38202"/>
                          <a14:foregroundMark x1="89249" y1="25955" x2="89249" y2="25955"/>
                          <a14:foregroundMark x1="89249" y1="30787" x2="89249" y2="30787"/>
                          <a14:foregroundMark x1="89176" y1="29326" x2="89176" y2="29326"/>
                          <a14:foregroundMark x1="66254" y1="24494" x2="66254" y2="24494"/>
                          <a14:foregroundMark x1="66181" y1="45281" x2="66181" y2="45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3448" y="3154847"/>
              <a:ext cx="8129285" cy="2636685"/>
            </a:xfrm>
            <a:prstGeom prst="rect">
              <a:avLst/>
            </a:prstGeom>
          </p:spPr>
        </p:pic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395" y="2508465"/>
              <a:ext cx="546101" cy="615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8" name="Image" descr="Image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0281" y="4576124"/>
              <a:ext cx="508001" cy="7175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9" name="Circle"/>
            <p:cNvSpPr/>
            <p:nvPr/>
          </p:nvSpPr>
          <p:spPr>
            <a:xfrm>
              <a:off x="2193845" y="2340190"/>
              <a:ext cx="952501" cy="952501"/>
            </a:xfrm>
            <a:prstGeom prst="ellips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20" name="Circle"/>
            <p:cNvSpPr/>
            <p:nvPr/>
          </p:nvSpPr>
          <p:spPr>
            <a:xfrm>
              <a:off x="10254381" y="4458649"/>
              <a:ext cx="952501" cy="952501"/>
            </a:xfrm>
            <a:prstGeom prst="ellips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21" name="Line"/>
            <p:cNvSpPr/>
            <p:nvPr/>
          </p:nvSpPr>
          <p:spPr>
            <a:xfrm flipV="1">
              <a:off x="3155318" y="2816440"/>
              <a:ext cx="2246022" cy="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22" name="Line"/>
            <p:cNvSpPr/>
            <p:nvPr/>
          </p:nvSpPr>
          <p:spPr>
            <a:xfrm flipH="1">
              <a:off x="5401338" y="2818383"/>
              <a:ext cx="1" cy="1174696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23" name="Line"/>
            <p:cNvSpPr/>
            <p:nvPr/>
          </p:nvSpPr>
          <p:spPr>
            <a:xfrm flipH="1" flipV="1">
              <a:off x="6603209" y="4940293"/>
              <a:ext cx="3651141" cy="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24" name="USER…"/>
            <p:cNvSpPr txBox="1"/>
            <p:nvPr/>
          </p:nvSpPr>
          <p:spPr>
            <a:xfrm>
              <a:off x="220547" y="2543432"/>
              <a:ext cx="2787820" cy="13425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/>
            <a:p>
              <a:pPr defTabSz="228600">
                <a:lnSpc>
                  <a:spcPct val="80000"/>
                </a:lnSpc>
                <a:spcBef>
                  <a:spcPts val="50"/>
                </a:spcBef>
                <a:defRPr sz="70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sz="3200" dirty="0">
                  <a:solidFill>
                    <a:schemeClr val="bg1"/>
                  </a:solidFill>
                </a:rPr>
                <a:t>USER</a:t>
              </a:r>
            </a:p>
            <a:p>
              <a:pPr defTabSz="228600">
                <a:lnSpc>
                  <a:spcPct val="80000"/>
                </a:lnSpc>
                <a:spcBef>
                  <a:spcPts val="50"/>
                </a:spcBef>
                <a:defRPr sz="36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sz="3200" dirty="0">
                  <a:solidFill>
                    <a:schemeClr val="bg1"/>
                  </a:solidFill>
                </a:rPr>
                <a:t>INTERFACE</a:t>
              </a:r>
            </a:p>
          </p:txBody>
        </p:sp>
        <p:sp>
          <p:nvSpPr>
            <p:cNvPr id="325" name="SOFTWARE"/>
            <p:cNvSpPr txBox="1"/>
            <p:nvPr/>
          </p:nvSpPr>
          <p:spPr>
            <a:xfrm>
              <a:off x="10025748" y="3949983"/>
              <a:ext cx="1961469" cy="4635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>
              <a:lvl1pPr defTabSz="457200">
                <a:lnSpc>
                  <a:spcPct val="80000"/>
                </a:lnSpc>
                <a:spcBef>
                  <a:spcPts val="100"/>
                </a:spcBef>
                <a:defRPr sz="53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650" dirty="0">
                  <a:solidFill>
                    <a:schemeClr val="bg1"/>
                  </a:solidFill>
                </a:rPr>
                <a:t>SOFTWARE</a:t>
              </a:r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4533367C-E125-1940-A960-A810CFBE8D12}"/>
                </a:ext>
              </a:extLst>
            </p:cNvPr>
            <p:cNvSpPr/>
            <p:nvPr/>
          </p:nvSpPr>
          <p:spPr>
            <a:xfrm>
              <a:off x="5646238" y="2644642"/>
              <a:ext cx="1" cy="158188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5" name="USER…">
              <a:extLst>
                <a:ext uri="{FF2B5EF4-FFF2-40B4-BE49-F238E27FC236}">
                  <a16:creationId xmlns:a16="http://schemas.microsoft.com/office/drawing/2014/main" id="{00A8BFC8-9691-894D-93DF-A6E791AA1F91}"/>
                </a:ext>
              </a:extLst>
            </p:cNvPr>
            <p:cNvSpPr txBox="1"/>
            <p:nvPr/>
          </p:nvSpPr>
          <p:spPr>
            <a:xfrm>
              <a:off x="5340191" y="1813123"/>
              <a:ext cx="2787820" cy="13425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/>
            <a:p>
              <a:pPr defTabSz="228600">
                <a:lnSpc>
                  <a:spcPct val="80000"/>
                </a:lnSpc>
                <a:spcBef>
                  <a:spcPts val="50"/>
                </a:spcBef>
                <a:defRPr sz="70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lang="en-US" sz="2200" dirty="0">
                  <a:solidFill>
                    <a:schemeClr val="bg1"/>
                  </a:solidFill>
                </a:rPr>
                <a:t>PRESSURE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br>
                <a:rPr lang="en-US" sz="3000" dirty="0">
                  <a:solidFill>
                    <a:schemeClr val="bg1"/>
                  </a:solidFill>
                </a:rPr>
              </a:br>
              <a:r>
                <a:rPr lang="en-US" sz="3000" dirty="0">
                  <a:solidFill>
                    <a:schemeClr val="bg1"/>
                  </a:solidFill>
                </a:rPr>
                <a:t>SENSOR</a:t>
              </a:r>
              <a:endParaRPr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3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5"/>
            <a:ext cx="12192000" cy="3809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200"/>
              </a:lnSpc>
            </a:pP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248085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 IMPROVES RESULTS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213BB3-7DD8-8649-879F-AD00BC6A4D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2" b="92458" l="4528" r="94193">
                        <a14:foregroundMark x1="10335" y1="28609" x2="30610" y2="14824"/>
                        <a14:foregroundMark x1="30610" y1="14824" x2="57382" y2="11573"/>
                        <a14:foregroundMark x1="57382" y1="11573" x2="79724" y2="11964"/>
                        <a14:foregroundMark x1="79724" y1="11964" x2="92421" y2="23537"/>
                        <a14:foregroundMark x1="94291" y1="26398" x2="94291" y2="26398"/>
                        <a14:foregroundMark x1="62697" y1="6502" x2="62697" y2="6502"/>
                        <a14:foregroundMark x1="7087" y1="29649" x2="7087" y2="29649"/>
                        <a14:foregroundMark x1="4528" y1="35501" x2="4528" y2="35501"/>
                        <a14:foregroundMark x1="37205" y1="88817" x2="37205" y2="88817"/>
                        <a14:foregroundMark x1="37205" y1="87776" x2="37205" y2="87776"/>
                        <a14:foregroundMark x1="37205" y1="87776" x2="43012" y2="89207"/>
                        <a14:foregroundMark x1="61909" y1="89207" x2="54232" y2="92458"/>
                        <a14:foregroundMark x1="65453" y1="89987" x2="65453" y2="89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847" y="2703117"/>
            <a:ext cx="3352800" cy="2534399"/>
          </a:xfrm>
          <a:prstGeom prst="rect">
            <a:avLst/>
          </a:prstGeom>
        </p:spPr>
      </p:pic>
      <p:pic>
        <p:nvPicPr>
          <p:cNvPr id="19" name="Picture 5" descr="AGS color trans.gif">
            <a:extLst>
              <a:ext uri="{FF2B5EF4-FFF2-40B4-BE49-F238E27FC236}">
                <a16:creationId xmlns:a16="http://schemas.microsoft.com/office/drawing/2014/main" id="{F4DD723C-0B59-0444-A39E-E8F0C4689A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729" y="6336063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F2F0E2-478F-6E41-80FA-71B7929C5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9503"/>
              </p:ext>
            </p:extLst>
          </p:nvPr>
        </p:nvGraphicFramePr>
        <p:xfrm>
          <a:off x="488235" y="2556503"/>
          <a:ext cx="7670259" cy="2575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976171253"/>
                    </a:ext>
                  </a:extLst>
                </a:gridCol>
                <a:gridCol w="2441161">
                  <a:extLst>
                    <a:ext uri="{9D8B030D-6E8A-4147-A177-3AD203B41FA5}">
                      <a16:colId xmlns:a16="http://schemas.microsoft.com/office/drawing/2014/main" val="1423758464"/>
                    </a:ext>
                  </a:extLst>
                </a:gridCol>
                <a:gridCol w="2519765">
                  <a:extLst>
                    <a:ext uri="{9D8B030D-6E8A-4147-A177-3AD203B41FA5}">
                      <a16:colId xmlns:a16="http://schemas.microsoft.com/office/drawing/2014/main" val="1809533100"/>
                    </a:ext>
                  </a:extLst>
                </a:gridCol>
              </a:tblGrid>
              <a:tr h="747097"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PREVIOUS APPROACH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iMFLUX TECHNOLOGY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607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Operator Adjustments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Frequent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C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Minimal/None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58866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Scrap Rate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3%   </a:t>
                      </a:r>
                      <a:r>
                        <a:rPr lang="en-US" b="1" dirty="0">
                          <a:solidFill>
                            <a:srgbClr val="FFC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   85%)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0883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Tonnage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720T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500T </a:t>
                      </a:r>
                      <a:r>
                        <a:rPr lang="en-US" b="1" dirty="0">
                          <a:solidFill>
                            <a:srgbClr val="FFC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   30%)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464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Cycle 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55s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51s  </a:t>
                      </a:r>
                      <a:r>
                        <a:rPr lang="en-US" b="1" dirty="0">
                          <a:solidFill>
                            <a:srgbClr val="FFC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   7%)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803292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6E0FBD-7F4F-4B48-9CBD-2C1B9BD75FE3}"/>
              </a:ext>
            </a:extLst>
          </p:cNvPr>
          <p:cNvCxnSpPr>
            <a:cxnSpLocks/>
          </p:cNvCxnSpPr>
          <p:nvPr/>
        </p:nvCxnSpPr>
        <p:spPr>
          <a:xfrm>
            <a:off x="3585882" y="3232225"/>
            <a:ext cx="1734590" cy="0"/>
          </a:xfrm>
          <a:prstGeom prst="line">
            <a:avLst/>
          </a:prstGeom>
          <a:ln w="6985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1CF6D6-38E4-D94D-B634-757DFF997B15}"/>
              </a:ext>
            </a:extLst>
          </p:cNvPr>
          <p:cNvCxnSpPr>
            <a:cxnSpLocks/>
          </p:cNvCxnSpPr>
          <p:nvPr/>
        </p:nvCxnSpPr>
        <p:spPr>
          <a:xfrm>
            <a:off x="5862917" y="3232225"/>
            <a:ext cx="2052918" cy="0"/>
          </a:xfrm>
          <a:prstGeom prst="line">
            <a:avLst/>
          </a:prstGeom>
          <a:ln w="6985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E26D7D-AAE1-7C4C-ADD5-D840F88EAF3B}"/>
              </a:ext>
            </a:extLst>
          </p:cNvPr>
          <p:cNvGrpSpPr/>
          <p:nvPr/>
        </p:nvGrpSpPr>
        <p:grpSpPr>
          <a:xfrm>
            <a:off x="6863737" y="3870243"/>
            <a:ext cx="165047" cy="1113410"/>
            <a:chOff x="6863737" y="4067018"/>
            <a:chExt cx="165047" cy="1113410"/>
          </a:xfrm>
        </p:grpSpPr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C6D07215-7F03-BC41-9DC7-EF4D538AD504}"/>
                </a:ext>
              </a:extLst>
            </p:cNvPr>
            <p:cNvSpPr/>
            <p:nvPr/>
          </p:nvSpPr>
          <p:spPr>
            <a:xfrm>
              <a:off x="6863737" y="4067018"/>
              <a:ext cx="124259" cy="200149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B6026710-B211-5C45-86AF-11B618631E3F}"/>
                </a:ext>
              </a:extLst>
            </p:cNvPr>
            <p:cNvSpPr/>
            <p:nvPr/>
          </p:nvSpPr>
          <p:spPr>
            <a:xfrm>
              <a:off x="6889376" y="4530938"/>
              <a:ext cx="124259" cy="200149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84B82F1E-F9C5-8A4C-8F35-1EFB79DFF1B1}"/>
                </a:ext>
              </a:extLst>
            </p:cNvPr>
            <p:cNvSpPr/>
            <p:nvPr/>
          </p:nvSpPr>
          <p:spPr>
            <a:xfrm>
              <a:off x="6904525" y="4980279"/>
              <a:ext cx="124259" cy="200149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4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0C1709-1F5E-1841-96D4-976DFA3A215C}"/>
              </a:ext>
            </a:extLst>
          </p:cNvPr>
          <p:cNvSpPr/>
          <p:nvPr/>
        </p:nvSpPr>
        <p:spPr>
          <a:xfrm>
            <a:off x="4996543" y="1347019"/>
            <a:ext cx="7190202" cy="4513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E360E2-DAE2-6D47-8F83-12097303A605}"/>
              </a:ext>
            </a:extLst>
          </p:cNvPr>
          <p:cNvSpPr/>
          <p:nvPr/>
        </p:nvSpPr>
        <p:spPr>
          <a:xfrm>
            <a:off x="10510" y="1347019"/>
            <a:ext cx="4986033" cy="451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820957-6FC8-1C40-8A10-659EEEF5C792}"/>
              </a:ext>
            </a:extLst>
          </p:cNvPr>
          <p:cNvGrpSpPr/>
          <p:nvPr/>
        </p:nvGrpSpPr>
        <p:grpSpPr>
          <a:xfrm>
            <a:off x="757694" y="892778"/>
            <a:ext cx="3470048" cy="4515542"/>
            <a:chOff x="8783366" y="1433807"/>
            <a:chExt cx="6940096" cy="90310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0E6485D-4E45-2247-A349-76F5FC3D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210" y="3251311"/>
              <a:ext cx="6903252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DFB955-BA64-F740-8DB6-EEDB445AF317}"/>
                </a:ext>
              </a:extLst>
            </p:cNvPr>
            <p:cNvSpPr txBox="1"/>
            <p:nvPr/>
          </p:nvSpPr>
          <p:spPr>
            <a:xfrm>
              <a:off x="10770886" y="1433807"/>
              <a:ext cx="3563068" cy="7735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2</a:t>
              </a:r>
              <a:endParaRPr lang="en-US" sz="24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8AE9770-6CC1-C148-B2C7-2CDD0F48109E}"/>
                </a:ext>
              </a:extLst>
            </p:cNvPr>
            <p:cNvSpPr txBox="1"/>
            <p:nvPr/>
          </p:nvSpPr>
          <p:spPr>
            <a:xfrm>
              <a:off x="8783366" y="8330973"/>
              <a:ext cx="6817266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LOWER ENERGY WEAR &amp; WASTE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EB8787-A9AA-554E-9346-202EA84712CF}"/>
              </a:ext>
            </a:extLst>
          </p:cNvPr>
          <p:cNvSpPr txBox="1"/>
          <p:nvPr/>
        </p:nvSpPr>
        <p:spPr>
          <a:xfrm>
            <a:off x="5431971" y="1983994"/>
            <a:ext cx="6772537" cy="3167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 to 20%+ energy reduction</a:t>
            </a:r>
          </a:p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Lower clamping energy, Lower tonnage machines</a:t>
            </a:r>
          </a:p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output per energy </a:t>
            </a:r>
            <a:b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$ facility wide</a:t>
            </a:r>
          </a:p>
        </p:txBody>
      </p:sp>
    </p:spTree>
    <p:extLst>
      <p:ext uri="{BB962C8B-B14F-4D97-AF65-F5344CB8AC3E}">
        <p14:creationId xmlns:p14="http://schemas.microsoft.com/office/powerpoint/2010/main" val="20578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REDUCED ENERGY USE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Pressure = Less Work = Less Energy Use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8736" y="1937665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E98B9D-1C76-5041-8FD3-9F82E75CEBE1}"/>
              </a:ext>
            </a:extLst>
          </p:cNvPr>
          <p:cNvSpPr/>
          <p:nvPr/>
        </p:nvSpPr>
        <p:spPr>
          <a:xfrm>
            <a:off x="864040" y="2476500"/>
            <a:ext cx="5168900" cy="3035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439EF-5EA8-5F49-84B3-025D0A1CBEF9}"/>
              </a:ext>
            </a:extLst>
          </p:cNvPr>
          <p:cNvSpPr/>
          <p:nvPr/>
        </p:nvSpPr>
        <p:spPr>
          <a:xfrm>
            <a:off x="6145488" y="2476500"/>
            <a:ext cx="5168900" cy="3035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691BAD-BB28-5242-8A58-671195C29A00}"/>
              </a:ext>
            </a:extLst>
          </p:cNvPr>
          <p:cNvGrpSpPr/>
          <p:nvPr/>
        </p:nvGrpSpPr>
        <p:grpSpPr>
          <a:xfrm>
            <a:off x="1621787" y="2679415"/>
            <a:ext cx="9127727" cy="4763372"/>
            <a:chOff x="1589891" y="2679415"/>
            <a:chExt cx="9127727" cy="47633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83F122-79A7-E14C-AE95-418111DCCA34}"/>
                </a:ext>
              </a:extLst>
            </p:cNvPr>
            <p:cNvGrpSpPr/>
            <p:nvPr/>
          </p:nvGrpSpPr>
          <p:grpSpPr>
            <a:xfrm>
              <a:off x="1590492" y="2679415"/>
              <a:ext cx="9127126" cy="4763372"/>
              <a:chOff x="1590492" y="2679415"/>
              <a:chExt cx="9127126" cy="4763372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9CB7EB02-4C9A-B542-86A3-2FAC741C7682}"/>
                  </a:ext>
                </a:extLst>
              </p:cNvPr>
              <p:cNvSpPr/>
              <p:nvPr/>
            </p:nvSpPr>
            <p:spPr>
              <a:xfrm rot="16200000">
                <a:off x="3772369" y="497538"/>
                <a:ext cx="4763372" cy="9127126"/>
              </a:xfrm>
              <a:prstGeom prst="arc">
                <a:avLst>
                  <a:gd name="adj1" fmla="val 16200000"/>
                  <a:gd name="adj2" fmla="val 19458666"/>
                </a:avLst>
              </a:prstGeom>
              <a:noFill/>
              <a:ln w="508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9B0D03A-9B61-034E-BE64-3A891C0F85C3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4552190" y="2830959"/>
                <a:ext cx="1" cy="968042"/>
              </a:xfrm>
              <a:prstGeom prst="line">
                <a:avLst/>
              </a:prstGeom>
              <a:ln w="508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F584C9C-660D-2E44-A757-DD271FC0E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2190" y="3799001"/>
                <a:ext cx="585771" cy="2140"/>
              </a:xfrm>
              <a:prstGeom prst="line">
                <a:avLst/>
              </a:prstGeom>
              <a:ln w="508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C2AD3BC-8282-6D4E-A796-89FC0AB4EB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7961" y="3799001"/>
                <a:ext cx="1" cy="1275536"/>
              </a:xfrm>
              <a:prstGeom prst="line">
                <a:avLst/>
              </a:prstGeom>
              <a:ln w="508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C8A954E-ED56-874F-80C7-FE76AC07CDF3}"/>
                </a:ext>
              </a:extLst>
            </p:cNvPr>
            <p:cNvGrpSpPr/>
            <p:nvPr/>
          </p:nvGrpSpPr>
          <p:grpSpPr>
            <a:xfrm>
              <a:off x="1589891" y="2855284"/>
              <a:ext cx="3553385" cy="2235200"/>
              <a:chOff x="1584575" y="2855284"/>
              <a:chExt cx="3553385" cy="22352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81955DB-97B4-A045-900B-86835CD0E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84575" y="2855284"/>
                <a:ext cx="2943041" cy="223520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7F83709-9FC7-DA4F-8DF4-13E8C695EB80}"/>
                  </a:ext>
                </a:extLst>
              </p:cNvPr>
              <p:cNvSpPr/>
              <p:nvPr/>
            </p:nvSpPr>
            <p:spPr>
              <a:xfrm>
                <a:off x="4527616" y="3799001"/>
                <a:ext cx="610344" cy="1291483"/>
              </a:xfrm>
              <a:prstGeom prst="rect">
                <a:avLst/>
              </a:prstGeom>
              <a:solidFill>
                <a:srgbClr val="0070C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A15B6F5-554B-BA4C-8F70-08439AAE4F78}"/>
              </a:ext>
            </a:extLst>
          </p:cNvPr>
          <p:cNvGrpSpPr/>
          <p:nvPr/>
        </p:nvGrpSpPr>
        <p:grpSpPr>
          <a:xfrm>
            <a:off x="1595934" y="3918608"/>
            <a:ext cx="3579239" cy="1181100"/>
            <a:chOff x="1595934" y="3918608"/>
            <a:chExt cx="3579239" cy="11811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EACE756-142D-9A45-82C7-2FAB72560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5934" y="3918608"/>
              <a:ext cx="566766" cy="11811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E9D0414-31D7-1342-85A9-D3A1E1224F71}"/>
                </a:ext>
              </a:extLst>
            </p:cNvPr>
            <p:cNvCxnSpPr>
              <a:cxnSpLocks/>
            </p:cNvCxnSpPr>
            <p:nvPr/>
          </p:nvCxnSpPr>
          <p:spPr>
            <a:xfrm>
              <a:off x="2168016" y="3949261"/>
              <a:ext cx="2996527" cy="0"/>
            </a:xfrm>
            <a:prstGeom prst="line">
              <a:avLst/>
            </a:prstGeom>
            <a:ln w="50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A1ACEF9-AE9F-F649-8F6C-E8026BA7F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5172" y="3949261"/>
              <a:ext cx="1" cy="1125276"/>
            </a:xfrm>
            <a:prstGeom prst="line">
              <a:avLst/>
            </a:prstGeom>
            <a:ln w="50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56EA212-CF1F-C346-9C68-CF5FE9D02F31}"/>
                </a:ext>
              </a:extLst>
            </p:cNvPr>
            <p:cNvSpPr/>
            <p:nvPr/>
          </p:nvSpPr>
          <p:spPr>
            <a:xfrm>
              <a:off x="2162698" y="3962034"/>
              <a:ext cx="2991214" cy="1115307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B469CE4-6E70-DA4F-A7A4-FC877C37C69C}"/>
              </a:ext>
            </a:extLst>
          </p:cNvPr>
          <p:cNvGrpSpPr/>
          <p:nvPr/>
        </p:nvGrpSpPr>
        <p:grpSpPr>
          <a:xfrm>
            <a:off x="1127581" y="2568065"/>
            <a:ext cx="4558637" cy="2962348"/>
            <a:chOff x="1127581" y="2568065"/>
            <a:chExt cx="4558637" cy="296234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5854C72-77C5-EF49-9A67-4B97DFD16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986" y="2838891"/>
              <a:ext cx="0" cy="227536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FBF417-C3D9-3140-9C59-F9F14547C2C4}"/>
                </a:ext>
              </a:extLst>
            </p:cNvPr>
            <p:cNvCxnSpPr>
              <a:cxnSpLocks/>
            </p:cNvCxnSpPr>
            <p:nvPr/>
          </p:nvCxnSpPr>
          <p:spPr>
            <a:xfrm>
              <a:off x="1562986" y="5114257"/>
              <a:ext cx="3912781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FE076C9-CB48-3041-9870-0C3F538F5E7D}"/>
                </a:ext>
              </a:extLst>
            </p:cNvPr>
            <p:cNvSpPr txBox="1"/>
            <p:nvPr/>
          </p:nvSpPr>
          <p:spPr>
            <a:xfrm>
              <a:off x="1938636" y="512004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% of FILL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3C8147-DB86-F041-8732-AF786D38CF03}"/>
                </a:ext>
              </a:extLst>
            </p:cNvPr>
            <p:cNvSpPr txBox="1"/>
            <p:nvPr/>
          </p:nvSpPr>
          <p:spPr>
            <a:xfrm rot="16200000">
              <a:off x="-93318" y="378896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PRESSURE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F1B9BF3-9739-CA48-9C5C-3C698284F3BE}"/>
                </a:ext>
              </a:extLst>
            </p:cNvPr>
            <p:cNvSpPr txBox="1"/>
            <p:nvPr/>
          </p:nvSpPr>
          <p:spPr>
            <a:xfrm>
              <a:off x="1263453" y="5120043"/>
              <a:ext cx="82180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0%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44D028-92FA-2449-B981-84D5B28F819B}"/>
                </a:ext>
              </a:extLst>
            </p:cNvPr>
            <p:cNvSpPr txBox="1"/>
            <p:nvPr/>
          </p:nvSpPr>
          <p:spPr>
            <a:xfrm>
              <a:off x="4864415" y="5110737"/>
              <a:ext cx="82180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100%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BBF6B04-E741-5B49-9F0F-A6BAA60F78B9}"/>
              </a:ext>
            </a:extLst>
          </p:cNvPr>
          <p:cNvSpPr txBox="1"/>
          <p:nvPr/>
        </p:nvSpPr>
        <p:spPr>
          <a:xfrm>
            <a:off x="1791170" y="4023969"/>
            <a:ext cx="3536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 to 50% Less Energy Use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928F16E-34C8-1B4A-B1AF-97DD9FF1C0D9}"/>
              </a:ext>
            </a:extLst>
          </p:cNvPr>
          <p:cNvGrpSpPr/>
          <p:nvPr/>
        </p:nvGrpSpPr>
        <p:grpSpPr>
          <a:xfrm>
            <a:off x="7344838" y="2903379"/>
            <a:ext cx="1530016" cy="2221486"/>
            <a:chOff x="7344838" y="2903379"/>
            <a:chExt cx="1530016" cy="222148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90F6864-2D16-F141-900C-4184834C8890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38" y="4742166"/>
              <a:ext cx="0" cy="329706"/>
            </a:xfrm>
            <a:prstGeom prst="line">
              <a:avLst/>
            </a:prstGeom>
            <a:ln w="190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79E4169-8FB9-E647-B3F3-20DEE2E2FD53}"/>
                </a:ext>
              </a:extLst>
            </p:cNvPr>
            <p:cNvCxnSpPr>
              <a:cxnSpLocks/>
            </p:cNvCxnSpPr>
            <p:nvPr/>
          </p:nvCxnSpPr>
          <p:spPr>
            <a:xfrm>
              <a:off x="8872079" y="2903379"/>
              <a:ext cx="0" cy="2168493"/>
            </a:xfrm>
            <a:prstGeom prst="line">
              <a:avLst/>
            </a:prstGeom>
            <a:ln w="190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0482140-2B86-F641-A112-231F7010B592}"/>
                </a:ext>
              </a:extLst>
            </p:cNvPr>
            <p:cNvGrpSpPr/>
            <p:nvPr/>
          </p:nvGrpSpPr>
          <p:grpSpPr>
            <a:xfrm>
              <a:off x="7345605" y="2903379"/>
              <a:ext cx="1529249" cy="2221486"/>
              <a:chOff x="7773168" y="2903379"/>
              <a:chExt cx="1529249" cy="2221486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65A3348-1C63-2D40-A839-ACA1AC02DE2F}"/>
                  </a:ext>
                </a:extLst>
              </p:cNvPr>
              <p:cNvGrpSpPr/>
              <p:nvPr/>
            </p:nvGrpSpPr>
            <p:grpSpPr>
              <a:xfrm>
                <a:off x="7780867" y="2903379"/>
                <a:ext cx="1514541" cy="1838787"/>
                <a:chOff x="7780867" y="2903379"/>
                <a:chExt cx="1514541" cy="1838787"/>
              </a:xfrm>
            </p:grpSpPr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D8699224-3665-364F-A9BF-0E3F9125F73E}"/>
                    </a:ext>
                  </a:extLst>
                </p:cNvPr>
                <p:cNvSpPr/>
                <p:nvPr/>
              </p:nvSpPr>
              <p:spPr>
                <a:xfrm>
                  <a:off x="7860147" y="2903379"/>
                  <a:ext cx="1435261" cy="1838787"/>
                </a:xfrm>
                <a:custGeom>
                  <a:avLst/>
                  <a:gdLst>
                    <a:gd name="connsiteX0" fmla="*/ 0 w 1435261"/>
                    <a:gd name="connsiteY0" fmla="*/ 2395960 h 2395960"/>
                    <a:gd name="connsiteX1" fmla="*/ 694481 w 1435261"/>
                    <a:gd name="connsiteY1" fmla="*/ 1990846 h 2395960"/>
                    <a:gd name="connsiteX2" fmla="*/ 1111170 w 1435261"/>
                    <a:gd name="connsiteY2" fmla="*/ 405114 h 2395960"/>
                    <a:gd name="connsiteX3" fmla="*/ 1435261 w 1435261"/>
                    <a:gd name="connsiteY3" fmla="*/ 0 h 2395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5261" h="2395960">
                      <a:moveTo>
                        <a:pt x="0" y="2395960"/>
                      </a:moveTo>
                      <a:cubicBezTo>
                        <a:pt x="254643" y="2359307"/>
                        <a:pt x="509286" y="2322654"/>
                        <a:pt x="694481" y="1990846"/>
                      </a:cubicBezTo>
                      <a:cubicBezTo>
                        <a:pt x="879676" y="1659038"/>
                        <a:pt x="987707" y="736922"/>
                        <a:pt x="1111170" y="405114"/>
                      </a:cubicBezTo>
                      <a:cubicBezTo>
                        <a:pt x="1234633" y="73306"/>
                        <a:pt x="1334947" y="36653"/>
                        <a:pt x="143526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69F0BA44-12E0-4D4E-BA9B-0C220A9788A3}"/>
                    </a:ext>
                  </a:extLst>
                </p:cNvPr>
                <p:cNvCxnSpPr>
                  <a:cxnSpLocks/>
                  <a:endCxn id="64" idx="0"/>
                </p:cNvCxnSpPr>
                <p:nvPr/>
              </p:nvCxnSpPr>
              <p:spPr>
                <a:xfrm>
                  <a:off x="7780867" y="4742166"/>
                  <a:ext cx="79280" cy="0"/>
                </a:xfrm>
                <a:prstGeom prst="line">
                  <a:avLst/>
                </a:prstGeom>
                <a:ln w="50800" cap="rnd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D6397FB1-9F68-7240-AF30-0F3D0D44937A}"/>
                  </a:ext>
                </a:extLst>
              </p:cNvPr>
              <p:cNvSpPr/>
              <p:nvPr/>
            </p:nvSpPr>
            <p:spPr>
              <a:xfrm>
                <a:off x="7773168" y="2908300"/>
                <a:ext cx="1529249" cy="2216565"/>
              </a:xfrm>
              <a:custGeom>
                <a:avLst/>
                <a:gdLst>
                  <a:gd name="connsiteX0" fmla="*/ 3465 w 1529249"/>
                  <a:gd name="connsiteY0" fmla="*/ 2180167 h 2216565"/>
                  <a:gd name="connsiteX1" fmla="*/ 7699 w 1529249"/>
                  <a:gd name="connsiteY1" fmla="*/ 2095500 h 2216565"/>
                  <a:gd name="connsiteX2" fmla="*/ 11932 w 1529249"/>
                  <a:gd name="connsiteY2" fmla="*/ 2036233 h 2216565"/>
                  <a:gd name="connsiteX3" fmla="*/ 7699 w 1529249"/>
                  <a:gd name="connsiteY3" fmla="*/ 1921933 h 2216565"/>
                  <a:gd name="connsiteX4" fmla="*/ 11932 w 1529249"/>
                  <a:gd name="connsiteY4" fmla="*/ 1849967 h 2216565"/>
                  <a:gd name="connsiteX5" fmla="*/ 24632 w 1529249"/>
                  <a:gd name="connsiteY5" fmla="*/ 1841500 h 2216565"/>
                  <a:gd name="connsiteX6" fmla="*/ 50032 w 1529249"/>
                  <a:gd name="connsiteY6" fmla="*/ 1833033 h 2216565"/>
                  <a:gd name="connsiteX7" fmla="*/ 240532 w 1529249"/>
                  <a:gd name="connsiteY7" fmla="*/ 1833033 h 2216565"/>
                  <a:gd name="connsiteX8" fmla="*/ 253232 w 1529249"/>
                  <a:gd name="connsiteY8" fmla="*/ 1828800 h 2216565"/>
                  <a:gd name="connsiteX9" fmla="*/ 270165 w 1529249"/>
                  <a:gd name="connsiteY9" fmla="*/ 1824567 h 2216565"/>
                  <a:gd name="connsiteX10" fmla="*/ 282865 w 1529249"/>
                  <a:gd name="connsiteY10" fmla="*/ 1820333 h 2216565"/>
                  <a:gd name="connsiteX11" fmla="*/ 312499 w 1529249"/>
                  <a:gd name="connsiteY11" fmla="*/ 1816100 h 2216565"/>
                  <a:gd name="connsiteX12" fmla="*/ 350599 w 1529249"/>
                  <a:gd name="connsiteY12" fmla="*/ 1803400 h 2216565"/>
                  <a:gd name="connsiteX13" fmla="*/ 363299 w 1529249"/>
                  <a:gd name="connsiteY13" fmla="*/ 1799167 h 2216565"/>
                  <a:gd name="connsiteX14" fmla="*/ 388699 w 1529249"/>
                  <a:gd name="connsiteY14" fmla="*/ 1782233 h 2216565"/>
                  <a:gd name="connsiteX15" fmla="*/ 426799 w 1529249"/>
                  <a:gd name="connsiteY15" fmla="*/ 1769533 h 2216565"/>
                  <a:gd name="connsiteX16" fmla="*/ 439499 w 1529249"/>
                  <a:gd name="connsiteY16" fmla="*/ 1765300 h 2216565"/>
                  <a:gd name="connsiteX17" fmla="*/ 452199 w 1529249"/>
                  <a:gd name="connsiteY17" fmla="*/ 1761067 h 2216565"/>
                  <a:gd name="connsiteX18" fmla="*/ 464899 w 1529249"/>
                  <a:gd name="connsiteY18" fmla="*/ 1752600 h 2216565"/>
                  <a:gd name="connsiteX19" fmla="*/ 477599 w 1529249"/>
                  <a:gd name="connsiteY19" fmla="*/ 1748367 h 2216565"/>
                  <a:gd name="connsiteX20" fmla="*/ 519932 w 1529249"/>
                  <a:gd name="connsiteY20" fmla="*/ 1739900 h 2216565"/>
                  <a:gd name="connsiteX21" fmla="*/ 545332 w 1529249"/>
                  <a:gd name="connsiteY21" fmla="*/ 1731433 h 2216565"/>
                  <a:gd name="connsiteX22" fmla="*/ 558032 w 1529249"/>
                  <a:gd name="connsiteY22" fmla="*/ 1727200 h 2216565"/>
                  <a:gd name="connsiteX23" fmla="*/ 608832 w 1529249"/>
                  <a:gd name="connsiteY23" fmla="*/ 1693333 h 2216565"/>
                  <a:gd name="connsiteX24" fmla="*/ 621532 w 1529249"/>
                  <a:gd name="connsiteY24" fmla="*/ 1684867 h 2216565"/>
                  <a:gd name="connsiteX25" fmla="*/ 634232 w 1529249"/>
                  <a:gd name="connsiteY25" fmla="*/ 1676400 h 2216565"/>
                  <a:gd name="connsiteX26" fmla="*/ 655399 w 1529249"/>
                  <a:gd name="connsiteY26" fmla="*/ 1655233 h 2216565"/>
                  <a:gd name="connsiteX27" fmla="*/ 663865 w 1529249"/>
                  <a:gd name="connsiteY27" fmla="*/ 1642533 h 2216565"/>
                  <a:gd name="connsiteX28" fmla="*/ 689265 w 1529249"/>
                  <a:gd name="connsiteY28" fmla="*/ 1625600 h 2216565"/>
                  <a:gd name="connsiteX29" fmla="*/ 701965 w 1529249"/>
                  <a:gd name="connsiteY29" fmla="*/ 1617133 h 2216565"/>
                  <a:gd name="connsiteX30" fmla="*/ 723132 w 1529249"/>
                  <a:gd name="connsiteY30" fmla="*/ 1591733 h 2216565"/>
                  <a:gd name="connsiteX31" fmla="*/ 740065 w 1529249"/>
                  <a:gd name="connsiteY31" fmla="*/ 1566333 h 2216565"/>
                  <a:gd name="connsiteX32" fmla="*/ 748532 w 1529249"/>
                  <a:gd name="connsiteY32" fmla="*/ 1553633 h 2216565"/>
                  <a:gd name="connsiteX33" fmla="*/ 761232 w 1529249"/>
                  <a:gd name="connsiteY33" fmla="*/ 1545167 h 2216565"/>
                  <a:gd name="connsiteX34" fmla="*/ 782399 w 1529249"/>
                  <a:gd name="connsiteY34" fmla="*/ 1524000 h 2216565"/>
                  <a:gd name="connsiteX35" fmla="*/ 803565 w 1529249"/>
                  <a:gd name="connsiteY35" fmla="*/ 1502833 h 2216565"/>
                  <a:gd name="connsiteX36" fmla="*/ 820499 w 1529249"/>
                  <a:gd name="connsiteY36" fmla="*/ 1464733 h 2216565"/>
                  <a:gd name="connsiteX37" fmla="*/ 837432 w 1529249"/>
                  <a:gd name="connsiteY37" fmla="*/ 1426633 h 2216565"/>
                  <a:gd name="connsiteX38" fmla="*/ 854365 w 1529249"/>
                  <a:gd name="connsiteY38" fmla="*/ 1375833 h 2216565"/>
                  <a:gd name="connsiteX39" fmla="*/ 858599 w 1529249"/>
                  <a:gd name="connsiteY39" fmla="*/ 1363133 h 2216565"/>
                  <a:gd name="connsiteX40" fmla="*/ 867065 w 1529249"/>
                  <a:gd name="connsiteY40" fmla="*/ 1350433 h 2216565"/>
                  <a:gd name="connsiteX41" fmla="*/ 875532 w 1529249"/>
                  <a:gd name="connsiteY41" fmla="*/ 1325033 h 2216565"/>
                  <a:gd name="connsiteX42" fmla="*/ 879765 w 1529249"/>
                  <a:gd name="connsiteY42" fmla="*/ 1312333 h 2216565"/>
                  <a:gd name="connsiteX43" fmla="*/ 896699 w 1529249"/>
                  <a:gd name="connsiteY43" fmla="*/ 1286933 h 2216565"/>
                  <a:gd name="connsiteX44" fmla="*/ 905165 w 1529249"/>
                  <a:gd name="connsiteY44" fmla="*/ 1274233 h 2216565"/>
                  <a:gd name="connsiteX45" fmla="*/ 909399 w 1529249"/>
                  <a:gd name="connsiteY45" fmla="*/ 1261533 h 2216565"/>
                  <a:gd name="connsiteX46" fmla="*/ 922099 w 1529249"/>
                  <a:gd name="connsiteY46" fmla="*/ 1236133 h 2216565"/>
                  <a:gd name="connsiteX47" fmla="*/ 926332 w 1529249"/>
                  <a:gd name="connsiteY47" fmla="*/ 1210733 h 2216565"/>
                  <a:gd name="connsiteX48" fmla="*/ 934799 w 1529249"/>
                  <a:gd name="connsiteY48" fmla="*/ 1181100 h 2216565"/>
                  <a:gd name="connsiteX49" fmla="*/ 939032 w 1529249"/>
                  <a:gd name="connsiteY49" fmla="*/ 1164167 h 2216565"/>
                  <a:gd name="connsiteX50" fmla="*/ 943265 w 1529249"/>
                  <a:gd name="connsiteY50" fmla="*/ 1151467 h 2216565"/>
                  <a:gd name="connsiteX51" fmla="*/ 955965 w 1529249"/>
                  <a:gd name="connsiteY51" fmla="*/ 1109133 h 2216565"/>
                  <a:gd name="connsiteX52" fmla="*/ 968665 w 1529249"/>
                  <a:gd name="connsiteY52" fmla="*/ 1071033 h 2216565"/>
                  <a:gd name="connsiteX53" fmla="*/ 972899 w 1529249"/>
                  <a:gd name="connsiteY53" fmla="*/ 1058333 h 2216565"/>
                  <a:gd name="connsiteX54" fmla="*/ 989832 w 1529249"/>
                  <a:gd name="connsiteY54" fmla="*/ 1020233 h 2216565"/>
                  <a:gd name="connsiteX55" fmla="*/ 994065 w 1529249"/>
                  <a:gd name="connsiteY55" fmla="*/ 1007533 h 2216565"/>
                  <a:gd name="connsiteX56" fmla="*/ 998299 w 1529249"/>
                  <a:gd name="connsiteY56" fmla="*/ 986367 h 2216565"/>
                  <a:gd name="connsiteX57" fmla="*/ 1002532 w 1529249"/>
                  <a:gd name="connsiteY57" fmla="*/ 969433 h 2216565"/>
                  <a:gd name="connsiteX58" fmla="*/ 1010999 w 1529249"/>
                  <a:gd name="connsiteY58" fmla="*/ 918633 h 2216565"/>
                  <a:gd name="connsiteX59" fmla="*/ 1023699 w 1529249"/>
                  <a:gd name="connsiteY59" fmla="*/ 880533 h 2216565"/>
                  <a:gd name="connsiteX60" fmla="*/ 1027932 w 1529249"/>
                  <a:gd name="connsiteY60" fmla="*/ 867833 h 2216565"/>
                  <a:gd name="connsiteX61" fmla="*/ 1032165 w 1529249"/>
                  <a:gd name="connsiteY61" fmla="*/ 855133 h 2216565"/>
                  <a:gd name="connsiteX62" fmla="*/ 1036399 w 1529249"/>
                  <a:gd name="connsiteY62" fmla="*/ 838200 h 2216565"/>
                  <a:gd name="connsiteX63" fmla="*/ 1044865 w 1529249"/>
                  <a:gd name="connsiteY63" fmla="*/ 812800 h 2216565"/>
                  <a:gd name="connsiteX64" fmla="*/ 1049099 w 1529249"/>
                  <a:gd name="connsiteY64" fmla="*/ 800100 h 2216565"/>
                  <a:gd name="connsiteX65" fmla="*/ 1053332 w 1529249"/>
                  <a:gd name="connsiteY65" fmla="*/ 783167 h 2216565"/>
                  <a:gd name="connsiteX66" fmla="*/ 1061799 w 1529249"/>
                  <a:gd name="connsiteY66" fmla="*/ 723900 h 2216565"/>
                  <a:gd name="connsiteX67" fmla="*/ 1070265 w 1529249"/>
                  <a:gd name="connsiteY67" fmla="*/ 694267 h 2216565"/>
                  <a:gd name="connsiteX68" fmla="*/ 1074499 w 1529249"/>
                  <a:gd name="connsiteY68" fmla="*/ 677333 h 2216565"/>
                  <a:gd name="connsiteX69" fmla="*/ 1087199 w 1529249"/>
                  <a:gd name="connsiteY69" fmla="*/ 639233 h 2216565"/>
                  <a:gd name="connsiteX70" fmla="*/ 1091432 w 1529249"/>
                  <a:gd name="connsiteY70" fmla="*/ 626533 h 2216565"/>
                  <a:gd name="connsiteX71" fmla="*/ 1095665 w 1529249"/>
                  <a:gd name="connsiteY71" fmla="*/ 579967 h 2216565"/>
                  <a:gd name="connsiteX72" fmla="*/ 1104132 w 1529249"/>
                  <a:gd name="connsiteY72" fmla="*/ 554567 h 2216565"/>
                  <a:gd name="connsiteX73" fmla="*/ 1108365 w 1529249"/>
                  <a:gd name="connsiteY73" fmla="*/ 537633 h 2216565"/>
                  <a:gd name="connsiteX74" fmla="*/ 1112599 w 1529249"/>
                  <a:gd name="connsiteY74" fmla="*/ 524933 h 2216565"/>
                  <a:gd name="connsiteX75" fmla="*/ 1129532 w 1529249"/>
                  <a:gd name="connsiteY75" fmla="*/ 465667 h 2216565"/>
                  <a:gd name="connsiteX76" fmla="*/ 1146465 w 1529249"/>
                  <a:gd name="connsiteY76" fmla="*/ 440267 h 2216565"/>
                  <a:gd name="connsiteX77" fmla="*/ 1163399 w 1529249"/>
                  <a:gd name="connsiteY77" fmla="*/ 389467 h 2216565"/>
                  <a:gd name="connsiteX78" fmla="*/ 1167632 w 1529249"/>
                  <a:gd name="connsiteY78" fmla="*/ 376767 h 2216565"/>
                  <a:gd name="connsiteX79" fmla="*/ 1176099 w 1529249"/>
                  <a:gd name="connsiteY79" fmla="*/ 364067 h 2216565"/>
                  <a:gd name="connsiteX80" fmla="*/ 1184565 w 1529249"/>
                  <a:gd name="connsiteY80" fmla="*/ 338667 h 2216565"/>
                  <a:gd name="connsiteX81" fmla="*/ 1188799 w 1529249"/>
                  <a:gd name="connsiteY81" fmla="*/ 325967 h 2216565"/>
                  <a:gd name="connsiteX82" fmla="*/ 1205732 w 1529249"/>
                  <a:gd name="connsiteY82" fmla="*/ 300567 h 2216565"/>
                  <a:gd name="connsiteX83" fmla="*/ 1209965 w 1529249"/>
                  <a:gd name="connsiteY83" fmla="*/ 287867 h 2216565"/>
                  <a:gd name="connsiteX84" fmla="*/ 1226899 w 1529249"/>
                  <a:gd name="connsiteY84" fmla="*/ 262467 h 2216565"/>
                  <a:gd name="connsiteX85" fmla="*/ 1235365 w 1529249"/>
                  <a:gd name="connsiteY85" fmla="*/ 249767 h 2216565"/>
                  <a:gd name="connsiteX86" fmla="*/ 1243832 w 1529249"/>
                  <a:gd name="connsiteY86" fmla="*/ 237067 h 2216565"/>
                  <a:gd name="connsiteX87" fmla="*/ 1252299 w 1529249"/>
                  <a:gd name="connsiteY87" fmla="*/ 224367 h 2216565"/>
                  <a:gd name="connsiteX88" fmla="*/ 1277699 w 1529249"/>
                  <a:gd name="connsiteY88" fmla="*/ 173567 h 2216565"/>
                  <a:gd name="connsiteX89" fmla="*/ 1294632 w 1529249"/>
                  <a:gd name="connsiteY89" fmla="*/ 148167 h 2216565"/>
                  <a:gd name="connsiteX90" fmla="*/ 1307332 w 1529249"/>
                  <a:gd name="connsiteY90" fmla="*/ 139700 h 2216565"/>
                  <a:gd name="connsiteX91" fmla="*/ 1328499 w 1529249"/>
                  <a:gd name="connsiteY91" fmla="*/ 118533 h 2216565"/>
                  <a:gd name="connsiteX92" fmla="*/ 1336965 w 1529249"/>
                  <a:gd name="connsiteY92" fmla="*/ 105833 h 2216565"/>
                  <a:gd name="connsiteX93" fmla="*/ 1362365 w 1529249"/>
                  <a:gd name="connsiteY93" fmla="*/ 88900 h 2216565"/>
                  <a:gd name="connsiteX94" fmla="*/ 1379299 w 1529249"/>
                  <a:gd name="connsiteY94" fmla="*/ 63500 h 2216565"/>
                  <a:gd name="connsiteX95" fmla="*/ 1387765 w 1529249"/>
                  <a:gd name="connsiteY95" fmla="*/ 50800 h 2216565"/>
                  <a:gd name="connsiteX96" fmla="*/ 1400465 w 1529249"/>
                  <a:gd name="connsiteY96" fmla="*/ 46567 h 2216565"/>
                  <a:gd name="connsiteX97" fmla="*/ 1438565 w 1529249"/>
                  <a:gd name="connsiteY97" fmla="*/ 25400 h 2216565"/>
                  <a:gd name="connsiteX98" fmla="*/ 1476665 w 1529249"/>
                  <a:gd name="connsiteY98" fmla="*/ 4233 h 2216565"/>
                  <a:gd name="connsiteX99" fmla="*/ 1502065 w 1529249"/>
                  <a:gd name="connsiteY99" fmla="*/ 0 h 2216565"/>
                  <a:gd name="connsiteX100" fmla="*/ 1523232 w 1529249"/>
                  <a:gd name="connsiteY100" fmla="*/ 50800 h 2216565"/>
                  <a:gd name="connsiteX101" fmla="*/ 1518999 w 1529249"/>
                  <a:gd name="connsiteY101" fmla="*/ 296333 h 2216565"/>
                  <a:gd name="connsiteX102" fmla="*/ 1518999 w 1529249"/>
                  <a:gd name="connsiteY102" fmla="*/ 1045633 h 2216565"/>
                  <a:gd name="connsiteX103" fmla="*/ 1514765 w 1529249"/>
                  <a:gd name="connsiteY103" fmla="*/ 1066800 h 2216565"/>
                  <a:gd name="connsiteX104" fmla="*/ 1523232 w 1529249"/>
                  <a:gd name="connsiteY104" fmla="*/ 1464733 h 2216565"/>
                  <a:gd name="connsiteX105" fmla="*/ 1518999 w 1529249"/>
                  <a:gd name="connsiteY105" fmla="*/ 1701800 h 2216565"/>
                  <a:gd name="connsiteX106" fmla="*/ 1510532 w 1529249"/>
                  <a:gd name="connsiteY106" fmla="*/ 1883833 h 2216565"/>
                  <a:gd name="connsiteX107" fmla="*/ 1506299 w 1529249"/>
                  <a:gd name="connsiteY107" fmla="*/ 2214033 h 2216565"/>
                  <a:gd name="connsiteX108" fmla="*/ 1480899 w 1529249"/>
                  <a:gd name="connsiteY108" fmla="*/ 2205567 h 2216565"/>
                  <a:gd name="connsiteX109" fmla="*/ 1252299 w 1529249"/>
                  <a:gd name="connsiteY109" fmla="*/ 2214033 h 2216565"/>
                  <a:gd name="connsiteX110" fmla="*/ 1171865 w 1529249"/>
                  <a:gd name="connsiteY110" fmla="*/ 2209800 h 2216565"/>
                  <a:gd name="connsiteX111" fmla="*/ 1154932 w 1529249"/>
                  <a:gd name="connsiteY111" fmla="*/ 2205567 h 2216565"/>
                  <a:gd name="connsiteX112" fmla="*/ 1015232 w 1529249"/>
                  <a:gd name="connsiteY112" fmla="*/ 2192867 h 2216565"/>
                  <a:gd name="connsiteX113" fmla="*/ 994065 w 1529249"/>
                  <a:gd name="connsiteY113" fmla="*/ 2188633 h 2216565"/>
                  <a:gd name="connsiteX114" fmla="*/ 917865 w 1529249"/>
                  <a:gd name="connsiteY114" fmla="*/ 2197100 h 2216565"/>
                  <a:gd name="connsiteX115" fmla="*/ 62732 w 1529249"/>
                  <a:gd name="connsiteY115" fmla="*/ 2201333 h 2216565"/>
                  <a:gd name="connsiteX116" fmla="*/ 3465 w 1529249"/>
                  <a:gd name="connsiteY116" fmla="*/ 2180167 h 221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529249" h="2216565">
                    <a:moveTo>
                      <a:pt x="3465" y="2180167"/>
                    </a:moveTo>
                    <a:cubicBezTo>
                      <a:pt x="-5707" y="2162528"/>
                      <a:pt x="6040" y="2123709"/>
                      <a:pt x="7699" y="2095500"/>
                    </a:cubicBezTo>
                    <a:cubicBezTo>
                      <a:pt x="8862" y="2075728"/>
                      <a:pt x="11932" y="2056039"/>
                      <a:pt x="11932" y="2036233"/>
                    </a:cubicBezTo>
                    <a:cubicBezTo>
                      <a:pt x="11932" y="1998107"/>
                      <a:pt x="9110" y="1960033"/>
                      <a:pt x="7699" y="1921933"/>
                    </a:cubicBezTo>
                    <a:cubicBezTo>
                      <a:pt x="9110" y="1897944"/>
                      <a:pt x="6982" y="1873482"/>
                      <a:pt x="11932" y="1849967"/>
                    </a:cubicBezTo>
                    <a:cubicBezTo>
                      <a:pt x="12980" y="1844988"/>
                      <a:pt x="19983" y="1843566"/>
                      <a:pt x="24632" y="1841500"/>
                    </a:cubicBezTo>
                    <a:cubicBezTo>
                      <a:pt x="32787" y="1837875"/>
                      <a:pt x="50032" y="1833033"/>
                      <a:pt x="50032" y="1833033"/>
                    </a:cubicBezTo>
                    <a:cubicBezTo>
                      <a:pt x="139893" y="1839025"/>
                      <a:pt x="124081" y="1840091"/>
                      <a:pt x="240532" y="1833033"/>
                    </a:cubicBezTo>
                    <a:cubicBezTo>
                      <a:pt x="244986" y="1832763"/>
                      <a:pt x="248941" y="1830026"/>
                      <a:pt x="253232" y="1828800"/>
                    </a:cubicBezTo>
                    <a:cubicBezTo>
                      <a:pt x="258826" y="1827202"/>
                      <a:pt x="264571" y="1826165"/>
                      <a:pt x="270165" y="1824567"/>
                    </a:cubicBezTo>
                    <a:cubicBezTo>
                      <a:pt x="274456" y="1823341"/>
                      <a:pt x="278489" y="1821208"/>
                      <a:pt x="282865" y="1820333"/>
                    </a:cubicBezTo>
                    <a:cubicBezTo>
                      <a:pt x="292649" y="1818376"/>
                      <a:pt x="302621" y="1817511"/>
                      <a:pt x="312499" y="1816100"/>
                    </a:cubicBezTo>
                    <a:lnTo>
                      <a:pt x="350599" y="1803400"/>
                    </a:lnTo>
                    <a:lnTo>
                      <a:pt x="363299" y="1799167"/>
                    </a:lnTo>
                    <a:cubicBezTo>
                      <a:pt x="371766" y="1793522"/>
                      <a:pt x="379045" y="1785451"/>
                      <a:pt x="388699" y="1782233"/>
                    </a:cubicBezTo>
                    <a:lnTo>
                      <a:pt x="426799" y="1769533"/>
                    </a:lnTo>
                    <a:lnTo>
                      <a:pt x="439499" y="1765300"/>
                    </a:lnTo>
                    <a:lnTo>
                      <a:pt x="452199" y="1761067"/>
                    </a:lnTo>
                    <a:cubicBezTo>
                      <a:pt x="456432" y="1758245"/>
                      <a:pt x="460348" y="1754875"/>
                      <a:pt x="464899" y="1752600"/>
                    </a:cubicBezTo>
                    <a:cubicBezTo>
                      <a:pt x="468890" y="1750604"/>
                      <a:pt x="473251" y="1749370"/>
                      <a:pt x="477599" y="1748367"/>
                    </a:cubicBezTo>
                    <a:cubicBezTo>
                      <a:pt x="491621" y="1745131"/>
                      <a:pt x="506280" y="1744451"/>
                      <a:pt x="519932" y="1739900"/>
                    </a:cubicBezTo>
                    <a:lnTo>
                      <a:pt x="545332" y="1731433"/>
                    </a:lnTo>
                    <a:lnTo>
                      <a:pt x="558032" y="1727200"/>
                    </a:lnTo>
                    <a:lnTo>
                      <a:pt x="608832" y="1693333"/>
                    </a:lnTo>
                    <a:lnTo>
                      <a:pt x="621532" y="1684867"/>
                    </a:lnTo>
                    <a:lnTo>
                      <a:pt x="634232" y="1676400"/>
                    </a:lnTo>
                    <a:cubicBezTo>
                      <a:pt x="656813" y="1642529"/>
                      <a:pt x="627174" y="1683460"/>
                      <a:pt x="655399" y="1655233"/>
                    </a:cubicBezTo>
                    <a:cubicBezTo>
                      <a:pt x="658996" y="1651635"/>
                      <a:pt x="660036" y="1645883"/>
                      <a:pt x="663865" y="1642533"/>
                    </a:cubicBezTo>
                    <a:cubicBezTo>
                      <a:pt x="671523" y="1635832"/>
                      <a:pt x="680798" y="1631244"/>
                      <a:pt x="689265" y="1625600"/>
                    </a:cubicBezTo>
                    <a:lnTo>
                      <a:pt x="701965" y="1617133"/>
                    </a:lnTo>
                    <a:cubicBezTo>
                      <a:pt x="732228" y="1571741"/>
                      <a:pt x="685096" y="1640638"/>
                      <a:pt x="723132" y="1591733"/>
                    </a:cubicBezTo>
                    <a:cubicBezTo>
                      <a:pt x="729379" y="1583701"/>
                      <a:pt x="734421" y="1574800"/>
                      <a:pt x="740065" y="1566333"/>
                    </a:cubicBezTo>
                    <a:cubicBezTo>
                      <a:pt x="742887" y="1562100"/>
                      <a:pt x="744299" y="1556455"/>
                      <a:pt x="748532" y="1553633"/>
                    </a:cubicBezTo>
                    <a:lnTo>
                      <a:pt x="761232" y="1545167"/>
                    </a:lnTo>
                    <a:cubicBezTo>
                      <a:pt x="783813" y="1511296"/>
                      <a:pt x="754174" y="1552227"/>
                      <a:pt x="782399" y="1524000"/>
                    </a:cubicBezTo>
                    <a:cubicBezTo>
                      <a:pt x="810621" y="1495777"/>
                      <a:pt x="769698" y="1525412"/>
                      <a:pt x="803565" y="1502833"/>
                    </a:cubicBezTo>
                    <a:cubicBezTo>
                      <a:pt x="813641" y="1472606"/>
                      <a:pt x="807081" y="1484859"/>
                      <a:pt x="820499" y="1464733"/>
                    </a:cubicBezTo>
                    <a:cubicBezTo>
                      <a:pt x="830574" y="1434506"/>
                      <a:pt x="824014" y="1446759"/>
                      <a:pt x="837432" y="1426633"/>
                    </a:cubicBezTo>
                    <a:lnTo>
                      <a:pt x="854365" y="1375833"/>
                    </a:lnTo>
                    <a:cubicBezTo>
                      <a:pt x="855776" y="1371600"/>
                      <a:pt x="856124" y="1366846"/>
                      <a:pt x="858599" y="1363133"/>
                    </a:cubicBezTo>
                    <a:cubicBezTo>
                      <a:pt x="861421" y="1358900"/>
                      <a:pt x="864999" y="1355082"/>
                      <a:pt x="867065" y="1350433"/>
                    </a:cubicBezTo>
                    <a:cubicBezTo>
                      <a:pt x="870690" y="1342277"/>
                      <a:pt x="872710" y="1333500"/>
                      <a:pt x="875532" y="1325033"/>
                    </a:cubicBezTo>
                    <a:cubicBezTo>
                      <a:pt x="876943" y="1320800"/>
                      <a:pt x="877290" y="1316046"/>
                      <a:pt x="879765" y="1312333"/>
                    </a:cubicBezTo>
                    <a:lnTo>
                      <a:pt x="896699" y="1286933"/>
                    </a:lnTo>
                    <a:cubicBezTo>
                      <a:pt x="899521" y="1282700"/>
                      <a:pt x="903556" y="1279060"/>
                      <a:pt x="905165" y="1274233"/>
                    </a:cubicBezTo>
                    <a:cubicBezTo>
                      <a:pt x="906576" y="1270000"/>
                      <a:pt x="907403" y="1265524"/>
                      <a:pt x="909399" y="1261533"/>
                    </a:cubicBezTo>
                    <a:cubicBezTo>
                      <a:pt x="925812" y="1228707"/>
                      <a:pt x="911457" y="1268055"/>
                      <a:pt x="922099" y="1236133"/>
                    </a:cubicBezTo>
                    <a:cubicBezTo>
                      <a:pt x="923510" y="1227666"/>
                      <a:pt x="924649" y="1219150"/>
                      <a:pt x="926332" y="1210733"/>
                    </a:cubicBezTo>
                    <a:cubicBezTo>
                      <a:pt x="930745" y="1188667"/>
                      <a:pt x="929417" y="1199936"/>
                      <a:pt x="934799" y="1181100"/>
                    </a:cubicBezTo>
                    <a:cubicBezTo>
                      <a:pt x="936397" y="1175506"/>
                      <a:pt x="937434" y="1169761"/>
                      <a:pt x="939032" y="1164167"/>
                    </a:cubicBezTo>
                    <a:cubicBezTo>
                      <a:pt x="940258" y="1159876"/>
                      <a:pt x="942039" y="1155758"/>
                      <a:pt x="943265" y="1151467"/>
                    </a:cubicBezTo>
                    <a:cubicBezTo>
                      <a:pt x="956055" y="1106703"/>
                      <a:pt x="935856" y="1169459"/>
                      <a:pt x="955965" y="1109133"/>
                    </a:cubicBezTo>
                    <a:lnTo>
                      <a:pt x="968665" y="1071033"/>
                    </a:lnTo>
                    <a:cubicBezTo>
                      <a:pt x="970076" y="1066800"/>
                      <a:pt x="970424" y="1062046"/>
                      <a:pt x="972899" y="1058333"/>
                    </a:cubicBezTo>
                    <a:cubicBezTo>
                      <a:pt x="986315" y="1038208"/>
                      <a:pt x="979757" y="1050458"/>
                      <a:pt x="989832" y="1020233"/>
                    </a:cubicBezTo>
                    <a:cubicBezTo>
                      <a:pt x="991243" y="1016000"/>
                      <a:pt x="993190" y="1011909"/>
                      <a:pt x="994065" y="1007533"/>
                    </a:cubicBezTo>
                    <a:cubicBezTo>
                      <a:pt x="995476" y="1000478"/>
                      <a:pt x="996738" y="993391"/>
                      <a:pt x="998299" y="986367"/>
                    </a:cubicBezTo>
                    <a:cubicBezTo>
                      <a:pt x="999561" y="980687"/>
                      <a:pt x="1001491" y="975158"/>
                      <a:pt x="1002532" y="969433"/>
                    </a:cubicBezTo>
                    <a:cubicBezTo>
                      <a:pt x="1005839" y="951246"/>
                      <a:pt x="1006210" y="936194"/>
                      <a:pt x="1010999" y="918633"/>
                    </a:cubicBezTo>
                    <a:cubicBezTo>
                      <a:pt x="1011012" y="918586"/>
                      <a:pt x="1021575" y="886906"/>
                      <a:pt x="1023699" y="880533"/>
                    </a:cubicBezTo>
                    <a:lnTo>
                      <a:pt x="1027932" y="867833"/>
                    </a:lnTo>
                    <a:cubicBezTo>
                      <a:pt x="1029343" y="863600"/>
                      <a:pt x="1031083" y="859462"/>
                      <a:pt x="1032165" y="855133"/>
                    </a:cubicBezTo>
                    <a:cubicBezTo>
                      <a:pt x="1033576" y="849489"/>
                      <a:pt x="1034727" y="843773"/>
                      <a:pt x="1036399" y="838200"/>
                    </a:cubicBezTo>
                    <a:cubicBezTo>
                      <a:pt x="1038963" y="829652"/>
                      <a:pt x="1042043" y="821267"/>
                      <a:pt x="1044865" y="812800"/>
                    </a:cubicBezTo>
                    <a:cubicBezTo>
                      <a:pt x="1046276" y="808567"/>
                      <a:pt x="1048017" y="804429"/>
                      <a:pt x="1049099" y="800100"/>
                    </a:cubicBezTo>
                    <a:lnTo>
                      <a:pt x="1053332" y="783167"/>
                    </a:lnTo>
                    <a:cubicBezTo>
                      <a:pt x="1055935" y="762339"/>
                      <a:pt x="1057727" y="744258"/>
                      <a:pt x="1061799" y="723900"/>
                    </a:cubicBezTo>
                    <a:cubicBezTo>
                      <a:pt x="1066210" y="701846"/>
                      <a:pt x="1064886" y="713094"/>
                      <a:pt x="1070265" y="694267"/>
                    </a:cubicBezTo>
                    <a:cubicBezTo>
                      <a:pt x="1071863" y="688672"/>
                      <a:pt x="1072827" y="682906"/>
                      <a:pt x="1074499" y="677333"/>
                    </a:cubicBezTo>
                    <a:cubicBezTo>
                      <a:pt x="1074524" y="677248"/>
                      <a:pt x="1085068" y="645625"/>
                      <a:pt x="1087199" y="639233"/>
                    </a:cubicBezTo>
                    <a:lnTo>
                      <a:pt x="1091432" y="626533"/>
                    </a:lnTo>
                    <a:cubicBezTo>
                      <a:pt x="1092843" y="611011"/>
                      <a:pt x="1092956" y="595316"/>
                      <a:pt x="1095665" y="579967"/>
                    </a:cubicBezTo>
                    <a:cubicBezTo>
                      <a:pt x="1097216" y="571178"/>
                      <a:pt x="1101968" y="563225"/>
                      <a:pt x="1104132" y="554567"/>
                    </a:cubicBezTo>
                    <a:cubicBezTo>
                      <a:pt x="1105543" y="548922"/>
                      <a:pt x="1106767" y="543227"/>
                      <a:pt x="1108365" y="537633"/>
                    </a:cubicBezTo>
                    <a:cubicBezTo>
                      <a:pt x="1109591" y="533342"/>
                      <a:pt x="1111425" y="529238"/>
                      <a:pt x="1112599" y="524933"/>
                    </a:cubicBezTo>
                    <a:cubicBezTo>
                      <a:pt x="1113903" y="520152"/>
                      <a:pt x="1124539" y="473157"/>
                      <a:pt x="1129532" y="465667"/>
                    </a:cubicBezTo>
                    <a:cubicBezTo>
                      <a:pt x="1135176" y="457200"/>
                      <a:pt x="1143247" y="449920"/>
                      <a:pt x="1146465" y="440267"/>
                    </a:cubicBezTo>
                    <a:lnTo>
                      <a:pt x="1163399" y="389467"/>
                    </a:lnTo>
                    <a:cubicBezTo>
                      <a:pt x="1164810" y="385234"/>
                      <a:pt x="1165157" y="380480"/>
                      <a:pt x="1167632" y="376767"/>
                    </a:cubicBezTo>
                    <a:lnTo>
                      <a:pt x="1176099" y="364067"/>
                    </a:lnTo>
                    <a:lnTo>
                      <a:pt x="1184565" y="338667"/>
                    </a:lnTo>
                    <a:cubicBezTo>
                      <a:pt x="1185976" y="334434"/>
                      <a:pt x="1186324" y="329680"/>
                      <a:pt x="1188799" y="325967"/>
                    </a:cubicBezTo>
                    <a:lnTo>
                      <a:pt x="1205732" y="300567"/>
                    </a:lnTo>
                    <a:cubicBezTo>
                      <a:pt x="1207143" y="296334"/>
                      <a:pt x="1207798" y="291768"/>
                      <a:pt x="1209965" y="287867"/>
                    </a:cubicBezTo>
                    <a:cubicBezTo>
                      <a:pt x="1214907" y="278972"/>
                      <a:pt x="1221254" y="270934"/>
                      <a:pt x="1226899" y="262467"/>
                    </a:cubicBezTo>
                    <a:lnTo>
                      <a:pt x="1235365" y="249767"/>
                    </a:lnTo>
                    <a:lnTo>
                      <a:pt x="1243832" y="237067"/>
                    </a:lnTo>
                    <a:lnTo>
                      <a:pt x="1252299" y="224367"/>
                    </a:lnTo>
                    <a:cubicBezTo>
                      <a:pt x="1263983" y="189311"/>
                      <a:pt x="1255814" y="206395"/>
                      <a:pt x="1277699" y="173567"/>
                    </a:cubicBezTo>
                    <a:lnTo>
                      <a:pt x="1294632" y="148167"/>
                    </a:lnTo>
                    <a:lnTo>
                      <a:pt x="1307332" y="139700"/>
                    </a:lnTo>
                    <a:cubicBezTo>
                      <a:pt x="1329913" y="105829"/>
                      <a:pt x="1300274" y="146760"/>
                      <a:pt x="1328499" y="118533"/>
                    </a:cubicBezTo>
                    <a:cubicBezTo>
                      <a:pt x="1332096" y="114935"/>
                      <a:pt x="1333136" y="109183"/>
                      <a:pt x="1336965" y="105833"/>
                    </a:cubicBezTo>
                    <a:cubicBezTo>
                      <a:pt x="1344623" y="99132"/>
                      <a:pt x="1362365" y="88900"/>
                      <a:pt x="1362365" y="88900"/>
                    </a:cubicBezTo>
                    <a:lnTo>
                      <a:pt x="1379299" y="63500"/>
                    </a:lnTo>
                    <a:cubicBezTo>
                      <a:pt x="1382121" y="59267"/>
                      <a:pt x="1382938" y="52409"/>
                      <a:pt x="1387765" y="50800"/>
                    </a:cubicBezTo>
                    <a:lnTo>
                      <a:pt x="1400465" y="46567"/>
                    </a:lnTo>
                    <a:cubicBezTo>
                      <a:pt x="1429578" y="27158"/>
                      <a:pt x="1416211" y="32851"/>
                      <a:pt x="1438565" y="25400"/>
                    </a:cubicBezTo>
                    <a:cubicBezTo>
                      <a:pt x="1454929" y="14491"/>
                      <a:pt x="1459903" y="7958"/>
                      <a:pt x="1476665" y="4233"/>
                    </a:cubicBezTo>
                    <a:cubicBezTo>
                      <a:pt x="1485044" y="2371"/>
                      <a:pt x="1493598" y="1411"/>
                      <a:pt x="1502065" y="0"/>
                    </a:cubicBezTo>
                    <a:cubicBezTo>
                      <a:pt x="1544710" y="7107"/>
                      <a:pt x="1524846" y="-4881"/>
                      <a:pt x="1523232" y="50800"/>
                    </a:cubicBezTo>
                    <a:cubicBezTo>
                      <a:pt x="1520861" y="132622"/>
                      <a:pt x="1520410" y="214489"/>
                      <a:pt x="1518999" y="296333"/>
                    </a:cubicBezTo>
                    <a:cubicBezTo>
                      <a:pt x="1522715" y="638237"/>
                      <a:pt x="1526441" y="710744"/>
                      <a:pt x="1518999" y="1045633"/>
                    </a:cubicBezTo>
                    <a:cubicBezTo>
                      <a:pt x="1518839" y="1052827"/>
                      <a:pt x="1516176" y="1059744"/>
                      <a:pt x="1514765" y="1066800"/>
                    </a:cubicBezTo>
                    <a:cubicBezTo>
                      <a:pt x="1519440" y="1211715"/>
                      <a:pt x="1523232" y="1307002"/>
                      <a:pt x="1523232" y="1464733"/>
                    </a:cubicBezTo>
                    <a:cubicBezTo>
                      <a:pt x="1523232" y="1543768"/>
                      <a:pt x="1520815" y="1622786"/>
                      <a:pt x="1518999" y="1701800"/>
                    </a:cubicBezTo>
                    <a:cubicBezTo>
                      <a:pt x="1516115" y="1827235"/>
                      <a:pt x="1517662" y="1798261"/>
                      <a:pt x="1510532" y="1883833"/>
                    </a:cubicBezTo>
                    <a:cubicBezTo>
                      <a:pt x="1509121" y="1993900"/>
                      <a:pt x="1516395" y="2104421"/>
                      <a:pt x="1506299" y="2214033"/>
                    </a:cubicBezTo>
                    <a:cubicBezTo>
                      <a:pt x="1505480" y="2222920"/>
                      <a:pt x="1480899" y="2205567"/>
                      <a:pt x="1480899" y="2205567"/>
                    </a:cubicBezTo>
                    <a:lnTo>
                      <a:pt x="1252299" y="2214033"/>
                    </a:lnTo>
                    <a:cubicBezTo>
                      <a:pt x="1225451" y="2214033"/>
                      <a:pt x="1198676" y="2211211"/>
                      <a:pt x="1171865" y="2209800"/>
                    </a:cubicBezTo>
                    <a:cubicBezTo>
                      <a:pt x="1166221" y="2208389"/>
                      <a:pt x="1160686" y="2206430"/>
                      <a:pt x="1154932" y="2205567"/>
                    </a:cubicBezTo>
                    <a:cubicBezTo>
                      <a:pt x="1088458" y="2195596"/>
                      <a:pt x="1083400" y="2196877"/>
                      <a:pt x="1015232" y="2192867"/>
                    </a:cubicBezTo>
                    <a:cubicBezTo>
                      <a:pt x="1008176" y="2191456"/>
                      <a:pt x="1001260" y="2188633"/>
                      <a:pt x="994065" y="2188633"/>
                    </a:cubicBezTo>
                    <a:cubicBezTo>
                      <a:pt x="983345" y="2188633"/>
                      <a:pt x="931361" y="2195413"/>
                      <a:pt x="917865" y="2197100"/>
                    </a:cubicBezTo>
                    <a:cubicBezTo>
                      <a:pt x="633497" y="2175227"/>
                      <a:pt x="347411" y="2187100"/>
                      <a:pt x="62732" y="2201333"/>
                    </a:cubicBezTo>
                    <a:cubicBezTo>
                      <a:pt x="9119" y="2196866"/>
                      <a:pt x="12637" y="2197806"/>
                      <a:pt x="3465" y="2180167"/>
                    </a:cubicBezTo>
                    <a:close/>
                  </a:path>
                </a:pathLst>
              </a:custGeom>
              <a:solidFill>
                <a:srgbClr val="4472C4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006DBAF-72CD-FD4C-8AFC-665105275075}"/>
              </a:ext>
            </a:extLst>
          </p:cNvPr>
          <p:cNvGrpSpPr/>
          <p:nvPr/>
        </p:nvGrpSpPr>
        <p:grpSpPr>
          <a:xfrm>
            <a:off x="6866060" y="2537593"/>
            <a:ext cx="4348186" cy="2962348"/>
            <a:chOff x="1127581" y="2568065"/>
            <a:chExt cx="4348186" cy="2962348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04E5346-5D05-8743-9BA2-A85B26B3C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986" y="2838891"/>
              <a:ext cx="0" cy="227536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852E2C6-BAED-2642-A28B-373A1F11EA25}"/>
                </a:ext>
              </a:extLst>
            </p:cNvPr>
            <p:cNvCxnSpPr>
              <a:cxnSpLocks/>
            </p:cNvCxnSpPr>
            <p:nvPr/>
          </p:nvCxnSpPr>
          <p:spPr>
            <a:xfrm>
              <a:off x="1562986" y="5114257"/>
              <a:ext cx="3912781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11D361E-860E-EE4C-B910-825D7672E430}"/>
                </a:ext>
              </a:extLst>
            </p:cNvPr>
            <p:cNvSpPr txBox="1"/>
            <p:nvPr/>
          </p:nvSpPr>
          <p:spPr>
            <a:xfrm>
              <a:off x="1938636" y="512004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  <a:sym typeface="Helvetica Light"/>
                </a:rPr>
                <a:t>TIME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CF573B-5F28-B144-B12A-45641C52B071}"/>
                </a:ext>
              </a:extLst>
            </p:cNvPr>
            <p:cNvSpPr txBox="1"/>
            <p:nvPr/>
          </p:nvSpPr>
          <p:spPr>
            <a:xfrm rot="16200000">
              <a:off x="-93318" y="378896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WORK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7785197-F8B0-F841-B861-E6FF86FD6ACC}"/>
              </a:ext>
            </a:extLst>
          </p:cNvPr>
          <p:cNvGrpSpPr/>
          <p:nvPr/>
        </p:nvGrpSpPr>
        <p:grpSpPr>
          <a:xfrm>
            <a:off x="7359565" y="3541933"/>
            <a:ext cx="1441412" cy="1476976"/>
            <a:chOff x="6697347" y="3730146"/>
            <a:chExt cx="1441412" cy="147697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11140-61F0-084A-A5A1-92547584F7B0}"/>
                </a:ext>
              </a:extLst>
            </p:cNvPr>
            <p:cNvGrpSpPr/>
            <p:nvPr/>
          </p:nvGrpSpPr>
          <p:grpSpPr>
            <a:xfrm>
              <a:off x="6701609" y="3730146"/>
              <a:ext cx="1435262" cy="1476976"/>
              <a:chOff x="7773168" y="2903379"/>
              <a:chExt cx="1529249" cy="222148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452F434-F29C-D24F-BD9C-F3637A40575C}"/>
                  </a:ext>
                </a:extLst>
              </p:cNvPr>
              <p:cNvGrpSpPr/>
              <p:nvPr/>
            </p:nvGrpSpPr>
            <p:grpSpPr>
              <a:xfrm>
                <a:off x="7780867" y="2903379"/>
                <a:ext cx="1514541" cy="1838787"/>
                <a:chOff x="7780867" y="2903379"/>
                <a:chExt cx="1514541" cy="183878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B01613C1-3702-4F4E-AFE4-DA702A886DD1}"/>
                    </a:ext>
                  </a:extLst>
                </p:cNvPr>
                <p:cNvSpPr/>
                <p:nvPr/>
              </p:nvSpPr>
              <p:spPr>
                <a:xfrm>
                  <a:off x="7860147" y="2903379"/>
                  <a:ext cx="1435261" cy="1838787"/>
                </a:xfrm>
                <a:custGeom>
                  <a:avLst/>
                  <a:gdLst>
                    <a:gd name="connsiteX0" fmla="*/ 0 w 1435261"/>
                    <a:gd name="connsiteY0" fmla="*/ 2395960 h 2395960"/>
                    <a:gd name="connsiteX1" fmla="*/ 694481 w 1435261"/>
                    <a:gd name="connsiteY1" fmla="*/ 1990846 h 2395960"/>
                    <a:gd name="connsiteX2" fmla="*/ 1111170 w 1435261"/>
                    <a:gd name="connsiteY2" fmla="*/ 405114 h 2395960"/>
                    <a:gd name="connsiteX3" fmla="*/ 1435261 w 1435261"/>
                    <a:gd name="connsiteY3" fmla="*/ 0 h 2395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5261" h="2395960">
                      <a:moveTo>
                        <a:pt x="0" y="2395960"/>
                      </a:moveTo>
                      <a:cubicBezTo>
                        <a:pt x="254643" y="2359307"/>
                        <a:pt x="509286" y="2322654"/>
                        <a:pt x="694481" y="1990846"/>
                      </a:cubicBezTo>
                      <a:cubicBezTo>
                        <a:pt x="879676" y="1659038"/>
                        <a:pt x="987707" y="736922"/>
                        <a:pt x="1111170" y="405114"/>
                      </a:cubicBezTo>
                      <a:cubicBezTo>
                        <a:pt x="1234633" y="73306"/>
                        <a:pt x="1334947" y="36653"/>
                        <a:pt x="143526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77DA608E-13FA-6047-8AE7-6DA9E14F5EC1}"/>
                    </a:ext>
                  </a:extLst>
                </p:cNvPr>
                <p:cNvCxnSpPr>
                  <a:cxnSpLocks/>
                  <a:endCxn id="90" idx="0"/>
                </p:cNvCxnSpPr>
                <p:nvPr/>
              </p:nvCxnSpPr>
              <p:spPr>
                <a:xfrm>
                  <a:off x="7780867" y="4742166"/>
                  <a:ext cx="79280" cy="0"/>
                </a:xfrm>
                <a:prstGeom prst="line">
                  <a:avLst/>
                </a:prstGeom>
                <a:ln w="5080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D7640CC7-AAA1-2047-A64D-B3D3E68463B5}"/>
                  </a:ext>
                </a:extLst>
              </p:cNvPr>
              <p:cNvSpPr/>
              <p:nvPr/>
            </p:nvSpPr>
            <p:spPr>
              <a:xfrm>
                <a:off x="7773168" y="2908300"/>
                <a:ext cx="1529249" cy="2216565"/>
              </a:xfrm>
              <a:custGeom>
                <a:avLst/>
                <a:gdLst>
                  <a:gd name="connsiteX0" fmla="*/ 3465 w 1529249"/>
                  <a:gd name="connsiteY0" fmla="*/ 2180167 h 2216565"/>
                  <a:gd name="connsiteX1" fmla="*/ 7699 w 1529249"/>
                  <a:gd name="connsiteY1" fmla="*/ 2095500 h 2216565"/>
                  <a:gd name="connsiteX2" fmla="*/ 11932 w 1529249"/>
                  <a:gd name="connsiteY2" fmla="*/ 2036233 h 2216565"/>
                  <a:gd name="connsiteX3" fmla="*/ 7699 w 1529249"/>
                  <a:gd name="connsiteY3" fmla="*/ 1921933 h 2216565"/>
                  <a:gd name="connsiteX4" fmla="*/ 11932 w 1529249"/>
                  <a:gd name="connsiteY4" fmla="*/ 1849967 h 2216565"/>
                  <a:gd name="connsiteX5" fmla="*/ 24632 w 1529249"/>
                  <a:gd name="connsiteY5" fmla="*/ 1841500 h 2216565"/>
                  <a:gd name="connsiteX6" fmla="*/ 50032 w 1529249"/>
                  <a:gd name="connsiteY6" fmla="*/ 1833033 h 2216565"/>
                  <a:gd name="connsiteX7" fmla="*/ 240532 w 1529249"/>
                  <a:gd name="connsiteY7" fmla="*/ 1833033 h 2216565"/>
                  <a:gd name="connsiteX8" fmla="*/ 253232 w 1529249"/>
                  <a:gd name="connsiteY8" fmla="*/ 1828800 h 2216565"/>
                  <a:gd name="connsiteX9" fmla="*/ 270165 w 1529249"/>
                  <a:gd name="connsiteY9" fmla="*/ 1824567 h 2216565"/>
                  <a:gd name="connsiteX10" fmla="*/ 282865 w 1529249"/>
                  <a:gd name="connsiteY10" fmla="*/ 1820333 h 2216565"/>
                  <a:gd name="connsiteX11" fmla="*/ 312499 w 1529249"/>
                  <a:gd name="connsiteY11" fmla="*/ 1816100 h 2216565"/>
                  <a:gd name="connsiteX12" fmla="*/ 350599 w 1529249"/>
                  <a:gd name="connsiteY12" fmla="*/ 1803400 h 2216565"/>
                  <a:gd name="connsiteX13" fmla="*/ 363299 w 1529249"/>
                  <a:gd name="connsiteY13" fmla="*/ 1799167 h 2216565"/>
                  <a:gd name="connsiteX14" fmla="*/ 388699 w 1529249"/>
                  <a:gd name="connsiteY14" fmla="*/ 1782233 h 2216565"/>
                  <a:gd name="connsiteX15" fmla="*/ 426799 w 1529249"/>
                  <a:gd name="connsiteY15" fmla="*/ 1769533 h 2216565"/>
                  <a:gd name="connsiteX16" fmla="*/ 439499 w 1529249"/>
                  <a:gd name="connsiteY16" fmla="*/ 1765300 h 2216565"/>
                  <a:gd name="connsiteX17" fmla="*/ 452199 w 1529249"/>
                  <a:gd name="connsiteY17" fmla="*/ 1761067 h 2216565"/>
                  <a:gd name="connsiteX18" fmla="*/ 464899 w 1529249"/>
                  <a:gd name="connsiteY18" fmla="*/ 1752600 h 2216565"/>
                  <a:gd name="connsiteX19" fmla="*/ 477599 w 1529249"/>
                  <a:gd name="connsiteY19" fmla="*/ 1748367 h 2216565"/>
                  <a:gd name="connsiteX20" fmla="*/ 519932 w 1529249"/>
                  <a:gd name="connsiteY20" fmla="*/ 1739900 h 2216565"/>
                  <a:gd name="connsiteX21" fmla="*/ 545332 w 1529249"/>
                  <a:gd name="connsiteY21" fmla="*/ 1731433 h 2216565"/>
                  <a:gd name="connsiteX22" fmla="*/ 558032 w 1529249"/>
                  <a:gd name="connsiteY22" fmla="*/ 1727200 h 2216565"/>
                  <a:gd name="connsiteX23" fmla="*/ 608832 w 1529249"/>
                  <a:gd name="connsiteY23" fmla="*/ 1693333 h 2216565"/>
                  <a:gd name="connsiteX24" fmla="*/ 621532 w 1529249"/>
                  <a:gd name="connsiteY24" fmla="*/ 1684867 h 2216565"/>
                  <a:gd name="connsiteX25" fmla="*/ 634232 w 1529249"/>
                  <a:gd name="connsiteY25" fmla="*/ 1676400 h 2216565"/>
                  <a:gd name="connsiteX26" fmla="*/ 655399 w 1529249"/>
                  <a:gd name="connsiteY26" fmla="*/ 1655233 h 2216565"/>
                  <a:gd name="connsiteX27" fmla="*/ 663865 w 1529249"/>
                  <a:gd name="connsiteY27" fmla="*/ 1642533 h 2216565"/>
                  <a:gd name="connsiteX28" fmla="*/ 689265 w 1529249"/>
                  <a:gd name="connsiteY28" fmla="*/ 1625600 h 2216565"/>
                  <a:gd name="connsiteX29" fmla="*/ 701965 w 1529249"/>
                  <a:gd name="connsiteY29" fmla="*/ 1617133 h 2216565"/>
                  <a:gd name="connsiteX30" fmla="*/ 723132 w 1529249"/>
                  <a:gd name="connsiteY30" fmla="*/ 1591733 h 2216565"/>
                  <a:gd name="connsiteX31" fmla="*/ 740065 w 1529249"/>
                  <a:gd name="connsiteY31" fmla="*/ 1566333 h 2216565"/>
                  <a:gd name="connsiteX32" fmla="*/ 748532 w 1529249"/>
                  <a:gd name="connsiteY32" fmla="*/ 1553633 h 2216565"/>
                  <a:gd name="connsiteX33" fmla="*/ 761232 w 1529249"/>
                  <a:gd name="connsiteY33" fmla="*/ 1545167 h 2216565"/>
                  <a:gd name="connsiteX34" fmla="*/ 782399 w 1529249"/>
                  <a:gd name="connsiteY34" fmla="*/ 1524000 h 2216565"/>
                  <a:gd name="connsiteX35" fmla="*/ 803565 w 1529249"/>
                  <a:gd name="connsiteY35" fmla="*/ 1502833 h 2216565"/>
                  <a:gd name="connsiteX36" fmla="*/ 820499 w 1529249"/>
                  <a:gd name="connsiteY36" fmla="*/ 1464733 h 2216565"/>
                  <a:gd name="connsiteX37" fmla="*/ 837432 w 1529249"/>
                  <a:gd name="connsiteY37" fmla="*/ 1426633 h 2216565"/>
                  <a:gd name="connsiteX38" fmla="*/ 854365 w 1529249"/>
                  <a:gd name="connsiteY38" fmla="*/ 1375833 h 2216565"/>
                  <a:gd name="connsiteX39" fmla="*/ 858599 w 1529249"/>
                  <a:gd name="connsiteY39" fmla="*/ 1363133 h 2216565"/>
                  <a:gd name="connsiteX40" fmla="*/ 867065 w 1529249"/>
                  <a:gd name="connsiteY40" fmla="*/ 1350433 h 2216565"/>
                  <a:gd name="connsiteX41" fmla="*/ 875532 w 1529249"/>
                  <a:gd name="connsiteY41" fmla="*/ 1325033 h 2216565"/>
                  <a:gd name="connsiteX42" fmla="*/ 879765 w 1529249"/>
                  <a:gd name="connsiteY42" fmla="*/ 1312333 h 2216565"/>
                  <a:gd name="connsiteX43" fmla="*/ 896699 w 1529249"/>
                  <a:gd name="connsiteY43" fmla="*/ 1286933 h 2216565"/>
                  <a:gd name="connsiteX44" fmla="*/ 905165 w 1529249"/>
                  <a:gd name="connsiteY44" fmla="*/ 1274233 h 2216565"/>
                  <a:gd name="connsiteX45" fmla="*/ 909399 w 1529249"/>
                  <a:gd name="connsiteY45" fmla="*/ 1261533 h 2216565"/>
                  <a:gd name="connsiteX46" fmla="*/ 922099 w 1529249"/>
                  <a:gd name="connsiteY46" fmla="*/ 1236133 h 2216565"/>
                  <a:gd name="connsiteX47" fmla="*/ 926332 w 1529249"/>
                  <a:gd name="connsiteY47" fmla="*/ 1210733 h 2216565"/>
                  <a:gd name="connsiteX48" fmla="*/ 934799 w 1529249"/>
                  <a:gd name="connsiteY48" fmla="*/ 1181100 h 2216565"/>
                  <a:gd name="connsiteX49" fmla="*/ 939032 w 1529249"/>
                  <a:gd name="connsiteY49" fmla="*/ 1164167 h 2216565"/>
                  <a:gd name="connsiteX50" fmla="*/ 943265 w 1529249"/>
                  <a:gd name="connsiteY50" fmla="*/ 1151467 h 2216565"/>
                  <a:gd name="connsiteX51" fmla="*/ 955965 w 1529249"/>
                  <a:gd name="connsiteY51" fmla="*/ 1109133 h 2216565"/>
                  <a:gd name="connsiteX52" fmla="*/ 968665 w 1529249"/>
                  <a:gd name="connsiteY52" fmla="*/ 1071033 h 2216565"/>
                  <a:gd name="connsiteX53" fmla="*/ 972899 w 1529249"/>
                  <a:gd name="connsiteY53" fmla="*/ 1058333 h 2216565"/>
                  <a:gd name="connsiteX54" fmla="*/ 989832 w 1529249"/>
                  <a:gd name="connsiteY54" fmla="*/ 1020233 h 2216565"/>
                  <a:gd name="connsiteX55" fmla="*/ 994065 w 1529249"/>
                  <a:gd name="connsiteY55" fmla="*/ 1007533 h 2216565"/>
                  <a:gd name="connsiteX56" fmla="*/ 998299 w 1529249"/>
                  <a:gd name="connsiteY56" fmla="*/ 986367 h 2216565"/>
                  <a:gd name="connsiteX57" fmla="*/ 1002532 w 1529249"/>
                  <a:gd name="connsiteY57" fmla="*/ 969433 h 2216565"/>
                  <a:gd name="connsiteX58" fmla="*/ 1010999 w 1529249"/>
                  <a:gd name="connsiteY58" fmla="*/ 918633 h 2216565"/>
                  <a:gd name="connsiteX59" fmla="*/ 1023699 w 1529249"/>
                  <a:gd name="connsiteY59" fmla="*/ 880533 h 2216565"/>
                  <a:gd name="connsiteX60" fmla="*/ 1027932 w 1529249"/>
                  <a:gd name="connsiteY60" fmla="*/ 867833 h 2216565"/>
                  <a:gd name="connsiteX61" fmla="*/ 1032165 w 1529249"/>
                  <a:gd name="connsiteY61" fmla="*/ 855133 h 2216565"/>
                  <a:gd name="connsiteX62" fmla="*/ 1036399 w 1529249"/>
                  <a:gd name="connsiteY62" fmla="*/ 838200 h 2216565"/>
                  <a:gd name="connsiteX63" fmla="*/ 1044865 w 1529249"/>
                  <a:gd name="connsiteY63" fmla="*/ 812800 h 2216565"/>
                  <a:gd name="connsiteX64" fmla="*/ 1049099 w 1529249"/>
                  <a:gd name="connsiteY64" fmla="*/ 800100 h 2216565"/>
                  <a:gd name="connsiteX65" fmla="*/ 1053332 w 1529249"/>
                  <a:gd name="connsiteY65" fmla="*/ 783167 h 2216565"/>
                  <a:gd name="connsiteX66" fmla="*/ 1061799 w 1529249"/>
                  <a:gd name="connsiteY66" fmla="*/ 723900 h 2216565"/>
                  <a:gd name="connsiteX67" fmla="*/ 1070265 w 1529249"/>
                  <a:gd name="connsiteY67" fmla="*/ 694267 h 2216565"/>
                  <a:gd name="connsiteX68" fmla="*/ 1074499 w 1529249"/>
                  <a:gd name="connsiteY68" fmla="*/ 677333 h 2216565"/>
                  <a:gd name="connsiteX69" fmla="*/ 1087199 w 1529249"/>
                  <a:gd name="connsiteY69" fmla="*/ 639233 h 2216565"/>
                  <a:gd name="connsiteX70" fmla="*/ 1091432 w 1529249"/>
                  <a:gd name="connsiteY70" fmla="*/ 626533 h 2216565"/>
                  <a:gd name="connsiteX71" fmla="*/ 1095665 w 1529249"/>
                  <a:gd name="connsiteY71" fmla="*/ 579967 h 2216565"/>
                  <a:gd name="connsiteX72" fmla="*/ 1104132 w 1529249"/>
                  <a:gd name="connsiteY72" fmla="*/ 554567 h 2216565"/>
                  <a:gd name="connsiteX73" fmla="*/ 1108365 w 1529249"/>
                  <a:gd name="connsiteY73" fmla="*/ 537633 h 2216565"/>
                  <a:gd name="connsiteX74" fmla="*/ 1112599 w 1529249"/>
                  <a:gd name="connsiteY74" fmla="*/ 524933 h 2216565"/>
                  <a:gd name="connsiteX75" fmla="*/ 1129532 w 1529249"/>
                  <a:gd name="connsiteY75" fmla="*/ 465667 h 2216565"/>
                  <a:gd name="connsiteX76" fmla="*/ 1146465 w 1529249"/>
                  <a:gd name="connsiteY76" fmla="*/ 440267 h 2216565"/>
                  <a:gd name="connsiteX77" fmla="*/ 1163399 w 1529249"/>
                  <a:gd name="connsiteY77" fmla="*/ 389467 h 2216565"/>
                  <a:gd name="connsiteX78" fmla="*/ 1167632 w 1529249"/>
                  <a:gd name="connsiteY78" fmla="*/ 376767 h 2216565"/>
                  <a:gd name="connsiteX79" fmla="*/ 1176099 w 1529249"/>
                  <a:gd name="connsiteY79" fmla="*/ 364067 h 2216565"/>
                  <a:gd name="connsiteX80" fmla="*/ 1184565 w 1529249"/>
                  <a:gd name="connsiteY80" fmla="*/ 338667 h 2216565"/>
                  <a:gd name="connsiteX81" fmla="*/ 1188799 w 1529249"/>
                  <a:gd name="connsiteY81" fmla="*/ 325967 h 2216565"/>
                  <a:gd name="connsiteX82" fmla="*/ 1205732 w 1529249"/>
                  <a:gd name="connsiteY82" fmla="*/ 300567 h 2216565"/>
                  <a:gd name="connsiteX83" fmla="*/ 1209965 w 1529249"/>
                  <a:gd name="connsiteY83" fmla="*/ 287867 h 2216565"/>
                  <a:gd name="connsiteX84" fmla="*/ 1226899 w 1529249"/>
                  <a:gd name="connsiteY84" fmla="*/ 262467 h 2216565"/>
                  <a:gd name="connsiteX85" fmla="*/ 1235365 w 1529249"/>
                  <a:gd name="connsiteY85" fmla="*/ 249767 h 2216565"/>
                  <a:gd name="connsiteX86" fmla="*/ 1243832 w 1529249"/>
                  <a:gd name="connsiteY86" fmla="*/ 237067 h 2216565"/>
                  <a:gd name="connsiteX87" fmla="*/ 1252299 w 1529249"/>
                  <a:gd name="connsiteY87" fmla="*/ 224367 h 2216565"/>
                  <a:gd name="connsiteX88" fmla="*/ 1277699 w 1529249"/>
                  <a:gd name="connsiteY88" fmla="*/ 173567 h 2216565"/>
                  <a:gd name="connsiteX89" fmla="*/ 1294632 w 1529249"/>
                  <a:gd name="connsiteY89" fmla="*/ 148167 h 2216565"/>
                  <a:gd name="connsiteX90" fmla="*/ 1307332 w 1529249"/>
                  <a:gd name="connsiteY90" fmla="*/ 139700 h 2216565"/>
                  <a:gd name="connsiteX91" fmla="*/ 1328499 w 1529249"/>
                  <a:gd name="connsiteY91" fmla="*/ 118533 h 2216565"/>
                  <a:gd name="connsiteX92" fmla="*/ 1336965 w 1529249"/>
                  <a:gd name="connsiteY92" fmla="*/ 105833 h 2216565"/>
                  <a:gd name="connsiteX93" fmla="*/ 1362365 w 1529249"/>
                  <a:gd name="connsiteY93" fmla="*/ 88900 h 2216565"/>
                  <a:gd name="connsiteX94" fmla="*/ 1379299 w 1529249"/>
                  <a:gd name="connsiteY94" fmla="*/ 63500 h 2216565"/>
                  <a:gd name="connsiteX95" fmla="*/ 1387765 w 1529249"/>
                  <a:gd name="connsiteY95" fmla="*/ 50800 h 2216565"/>
                  <a:gd name="connsiteX96" fmla="*/ 1400465 w 1529249"/>
                  <a:gd name="connsiteY96" fmla="*/ 46567 h 2216565"/>
                  <a:gd name="connsiteX97" fmla="*/ 1438565 w 1529249"/>
                  <a:gd name="connsiteY97" fmla="*/ 25400 h 2216565"/>
                  <a:gd name="connsiteX98" fmla="*/ 1476665 w 1529249"/>
                  <a:gd name="connsiteY98" fmla="*/ 4233 h 2216565"/>
                  <a:gd name="connsiteX99" fmla="*/ 1502065 w 1529249"/>
                  <a:gd name="connsiteY99" fmla="*/ 0 h 2216565"/>
                  <a:gd name="connsiteX100" fmla="*/ 1523232 w 1529249"/>
                  <a:gd name="connsiteY100" fmla="*/ 50800 h 2216565"/>
                  <a:gd name="connsiteX101" fmla="*/ 1518999 w 1529249"/>
                  <a:gd name="connsiteY101" fmla="*/ 296333 h 2216565"/>
                  <a:gd name="connsiteX102" fmla="*/ 1518999 w 1529249"/>
                  <a:gd name="connsiteY102" fmla="*/ 1045633 h 2216565"/>
                  <a:gd name="connsiteX103" fmla="*/ 1514765 w 1529249"/>
                  <a:gd name="connsiteY103" fmla="*/ 1066800 h 2216565"/>
                  <a:gd name="connsiteX104" fmla="*/ 1523232 w 1529249"/>
                  <a:gd name="connsiteY104" fmla="*/ 1464733 h 2216565"/>
                  <a:gd name="connsiteX105" fmla="*/ 1518999 w 1529249"/>
                  <a:gd name="connsiteY105" fmla="*/ 1701800 h 2216565"/>
                  <a:gd name="connsiteX106" fmla="*/ 1510532 w 1529249"/>
                  <a:gd name="connsiteY106" fmla="*/ 1883833 h 2216565"/>
                  <a:gd name="connsiteX107" fmla="*/ 1506299 w 1529249"/>
                  <a:gd name="connsiteY107" fmla="*/ 2214033 h 2216565"/>
                  <a:gd name="connsiteX108" fmla="*/ 1480899 w 1529249"/>
                  <a:gd name="connsiteY108" fmla="*/ 2205567 h 2216565"/>
                  <a:gd name="connsiteX109" fmla="*/ 1252299 w 1529249"/>
                  <a:gd name="connsiteY109" fmla="*/ 2214033 h 2216565"/>
                  <a:gd name="connsiteX110" fmla="*/ 1171865 w 1529249"/>
                  <a:gd name="connsiteY110" fmla="*/ 2209800 h 2216565"/>
                  <a:gd name="connsiteX111" fmla="*/ 1154932 w 1529249"/>
                  <a:gd name="connsiteY111" fmla="*/ 2205567 h 2216565"/>
                  <a:gd name="connsiteX112" fmla="*/ 1015232 w 1529249"/>
                  <a:gd name="connsiteY112" fmla="*/ 2192867 h 2216565"/>
                  <a:gd name="connsiteX113" fmla="*/ 994065 w 1529249"/>
                  <a:gd name="connsiteY113" fmla="*/ 2188633 h 2216565"/>
                  <a:gd name="connsiteX114" fmla="*/ 917865 w 1529249"/>
                  <a:gd name="connsiteY114" fmla="*/ 2197100 h 2216565"/>
                  <a:gd name="connsiteX115" fmla="*/ 62732 w 1529249"/>
                  <a:gd name="connsiteY115" fmla="*/ 2201333 h 2216565"/>
                  <a:gd name="connsiteX116" fmla="*/ 3465 w 1529249"/>
                  <a:gd name="connsiteY116" fmla="*/ 2180167 h 221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529249" h="2216565">
                    <a:moveTo>
                      <a:pt x="3465" y="2180167"/>
                    </a:moveTo>
                    <a:cubicBezTo>
                      <a:pt x="-5707" y="2162528"/>
                      <a:pt x="6040" y="2123709"/>
                      <a:pt x="7699" y="2095500"/>
                    </a:cubicBezTo>
                    <a:cubicBezTo>
                      <a:pt x="8862" y="2075728"/>
                      <a:pt x="11932" y="2056039"/>
                      <a:pt x="11932" y="2036233"/>
                    </a:cubicBezTo>
                    <a:cubicBezTo>
                      <a:pt x="11932" y="1998107"/>
                      <a:pt x="9110" y="1960033"/>
                      <a:pt x="7699" y="1921933"/>
                    </a:cubicBezTo>
                    <a:cubicBezTo>
                      <a:pt x="9110" y="1897944"/>
                      <a:pt x="6982" y="1873482"/>
                      <a:pt x="11932" y="1849967"/>
                    </a:cubicBezTo>
                    <a:cubicBezTo>
                      <a:pt x="12980" y="1844988"/>
                      <a:pt x="19983" y="1843566"/>
                      <a:pt x="24632" y="1841500"/>
                    </a:cubicBezTo>
                    <a:cubicBezTo>
                      <a:pt x="32787" y="1837875"/>
                      <a:pt x="50032" y="1833033"/>
                      <a:pt x="50032" y="1833033"/>
                    </a:cubicBezTo>
                    <a:cubicBezTo>
                      <a:pt x="139893" y="1839025"/>
                      <a:pt x="124081" y="1840091"/>
                      <a:pt x="240532" y="1833033"/>
                    </a:cubicBezTo>
                    <a:cubicBezTo>
                      <a:pt x="244986" y="1832763"/>
                      <a:pt x="248941" y="1830026"/>
                      <a:pt x="253232" y="1828800"/>
                    </a:cubicBezTo>
                    <a:cubicBezTo>
                      <a:pt x="258826" y="1827202"/>
                      <a:pt x="264571" y="1826165"/>
                      <a:pt x="270165" y="1824567"/>
                    </a:cubicBezTo>
                    <a:cubicBezTo>
                      <a:pt x="274456" y="1823341"/>
                      <a:pt x="278489" y="1821208"/>
                      <a:pt x="282865" y="1820333"/>
                    </a:cubicBezTo>
                    <a:cubicBezTo>
                      <a:pt x="292649" y="1818376"/>
                      <a:pt x="302621" y="1817511"/>
                      <a:pt x="312499" y="1816100"/>
                    </a:cubicBezTo>
                    <a:lnTo>
                      <a:pt x="350599" y="1803400"/>
                    </a:lnTo>
                    <a:lnTo>
                      <a:pt x="363299" y="1799167"/>
                    </a:lnTo>
                    <a:cubicBezTo>
                      <a:pt x="371766" y="1793522"/>
                      <a:pt x="379045" y="1785451"/>
                      <a:pt x="388699" y="1782233"/>
                    </a:cubicBezTo>
                    <a:lnTo>
                      <a:pt x="426799" y="1769533"/>
                    </a:lnTo>
                    <a:lnTo>
                      <a:pt x="439499" y="1765300"/>
                    </a:lnTo>
                    <a:lnTo>
                      <a:pt x="452199" y="1761067"/>
                    </a:lnTo>
                    <a:cubicBezTo>
                      <a:pt x="456432" y="1758245"/>
                      <a:pt x="460348" y="1754875"/>
                      <a:pt x="464899" y="1752600"/>
                    </a:cubicBezTo>
                    <a:cubicBezTo>
                      <a:pt x="468890" y="1750604"/>
                      <a:pt x="473251" y="1749370"/>
                      <a:pt x="477599" y="1748367"/>
                    </a:cubicBezTo>
                    <a:cubicBezTo>
                      <a:pt x="491621" y="1745131"/>
                      <a:pt x="506280" y="1744451"/>
                      <a:pt x="519932" y="1739900"/>
                    </a:cubicBezTo>
                    <a:lnTo>
                      <a:pt x="545332" y="1731433"/>
                    </a:lnTo>
                    <a:lnTo>
                      <a:pt x="558032" y="1727200"/>
                    </a:lnTo>
                    <a:lnTo>
                      <a:pt x="608832" y="1693333"/>
                    </a:lnTo>
                    <a:lnTo>
                      <a:pt x="621532" y="1684867"/>
                    </a:lnTo>
                    <a:lnTo>
                      <a:pt x="634232" y="1676400"/>
                    </a:lnTo>
                    <a:cubicBezTo>
                      <a:pt x="656813" y="1642529"/>
                      <a:pt x="627174" y="1683460"/>
                      <a:pt x="655399" y="1655233"/>
                    </a:cubicBezTo>
                    <a:cubicBezTo>
                      <a:pt x="658996" y="1651635"/>
                      <a:pt x="660036" y="1645883"/>
                      <a:pt x="663865" y="1642533"/>
                    </a:cubicBezTo>
                    <a:cubicBezTo>
                      <a:pt x="671523" y="1635832"/>
                      <a:pt x="680798" y="1631244"/>
                      <a:pt x="689265" y="1625600"/>
                    </a:cubicBezTo>
                    <a:lnTo>
                      <a:pt x="701965" y="1617133"/>
                    </a:lnTo>
                    <a:cubicBezTo>
                      <a:pt x="732228" y="1571741"/>
                      <a:pt x="685096" y="1640638"/>
                      <a:pt x="723132" y="1591733"/>
                    </a:cubicBezTo>
                    <a:cubicBezTo>
                      <a:pt x="729379" y="1583701"/>
                      <a:pt x="734421" y="1574800"/>
                      <a:pt x="740065" y="1566333"/>
                    </a:cubicBezTo>
                    <a:cubicBezTo>
                      <a:pt x="742887" y="1562100"/>
                      <a:pt x="744299" y="1556455"/>
                      <a:pt x="748532" y="1553633"/>
                    </a:cubicBezTo>
                    <a:lnTo>
                      <a:pt x="761232" y="1545167"/>
                    </a:lnTo>
                    <a:cubicBezTo>
                      <a:pt x="783813" y="1511296"/>
                      <a:pt x="754174" y="1552227"/>
                      <a:pt x="782399" y="1524000"/>
                    </a:cubicBezTo>
                    <a:cubicBezTo>
                      <a:pt x="810621" y="1495777"/>
                      <a:pt x="769698" y="1525412"/>
                      <a:pt x="803565" y="1502833"/>
                    </a:cubicBezTo>
                    <a:cubicBezTo>
                      <a:pt x="813641" y="1472606"/>
                      <a:pt x="807081" y="1484859"/>
                      <a:pt x="820499" y="1464733"/>
                    </a:cubicBezTo>
                    <a:cubicBezTo>
                      <a:pt x="830574" y="1434506"/>
                      <a:pt x="824014" y="1446759"/>
                      <a:pt x="837432" y="1426633"/>
                    </a:cubicBezTo>
                    <a:lnTo>
                      <a:pt x="854365" y="1375833"/>
                    </a:lnTo>
                    <a:cubicBezTo>
                      <a:pt x="855776" y="1371600"/>
                      <a:pt x="856124" y="1366846"/>
                      <a:pt x="858599" y="1363133"/>
                    </a:cubicBezTo>
                    <a:cubicBezTo>
                      <a:pt x="861421" y="1358900"/>
                      <a:pt x="864999" y="1355082"/>
                      <a:pt x="867065" y="1350433"/>
                    </a:cubicBezTo>
                    <a:cubicBezTo>
                      <a:pt x="870690" y="1342277"/>
                      <a:pt x="872710" y="1333500"/>
                      <a:pt x="875532" y="1325033"/>
                    </a:cubicBezTo>
                    <a:cubicBezTo>
                      <a:pt x="876943" y="1320800"/>
                      <a:pt x="877290" y="1316046"/>
                      <a:pt x="879765" y="1312333"/>
                    </a:cubicBezTo>
                    <a:lnTo>
                      <a:pt x="896699" y="1286933"/>
                    </a:lnTo>
                    <a:cubicBezTo>
                      <a:pt x="899521" y="1282700"/>
                      <a:pt x="903556" y="1279060"/>
                      <a:pt x="905165" y="1274233"/>
                    </a:cubicBezTo>
                    <a:cubicBezTo>
                      <a:pt x="906576" y="1270000"/>
                      <a:pt x="907403" y="1265524"/>
                      <a:pt x="909399" y="1261533"/>
                    </a:cubicBezTo>
                    <a:cubicBezTo>
                      <a:pt x="925812" y="1228707"/>
                      <a:pt x="911457" y="1268055"/>
                      <a:pt x="922099" y="1236133"/>
                    </a:cubicBezTo>
                    <a:cubicBezTo>
                      <a:pt x="923510" y="1227666"/>
                      <a:pt x="924649" y="1219150"/>
                      <a:pt x="926332" y="1210733"/>
                    </a:cubicBezTo>
                    <a:cubicBezTo>
                      <a:pt x="930745" y="1188667"/>
                      <a:pt x="929417" y="1199936"/>
                      <a:pt x="934799" y="1181100"/>
                    </a:cubicBezTo>
                    <a:cubicBezTo>
                      <a:pt x="936397" y="1175506"/>
                      <a:pt x="937434" y="1169761"/>
                      <a:pt x="939032" y="1164167"/>
                    </a:cubicBezTo>
                    <a:cubicBezTo>
                      <a:pt x="940258" y="1159876"/>
                      <a:pt x="942039" y="1155758"/>
                      <a:pt x="943265" y="1151467"/>
                    </a:cubicBezTo>
                    <a:cubicBezTo>
                      <a:pt x="956055" y="1106703"/>
                      <a:pt x="935856" y="1169459"/>
                      <a:pt x="955965" y="1109133"/>
                    </a:cubicBezTo>
                    <a:lnTo>
                      <a:pt x="968665" y="1071033"/>
                    </a:lnTo>
                    <a:cubicBezTo>
                      <a:pt x="970076" y="1066800"/>
                      <a:pt x="970424" y="1062046"/>
                      <a:pt x="972899" y="1058333"/>
                    </a:cubicBezTo>
                    <a:cubicBezTo>
                      <a:pt x="986315" y="1038208"/>
                      <a:pt x="979757" y="1050458"/>
                      <a:pt x="989832" y="1020233"/>
                    </a:cubicBezTo>
                    <a:cubicBezTo>
                      <a:pt x="991243" y="1016000"/>
                      <a:pt x="993190" y="1011909"/>
                      <a:pt x="994065" y="1007533"/>
                    </a:cubicBezTo>
                    <a:cubicBezTo>
                      <a:pt x="995476" y="1000478"/>
                      <a:pt x="996738" y="993391"/>
                      <a:pt x="998299" y="986367"/>
                    </a:cubicBezTo>
                    <a:cubicBezTo>
                      <a:pt x="999561" y="980687"/>
                      <a:pt x="1001491" y="975158"/>
                      <a:pt x="1002532" y="969433"/>
                    </a:cubicBezTo>
                    <a:cubicBezTo>
                      <a:pt x="1005839" y="951246"/>
                      <a:pt x="1006210" y="936194"/>
                      <a:pt x="1010999" y="918633"/>
                    </a:cubicBezTo>
                    <a:cubicBezTo>
                      <a:pt x="1011012" y="918586"/>
                      <a:pt x="1021575" y="886906"/>
                      <a:pt x="1023699" y="880533"/>
                    </a:cubicBezTo>
                    <a:lnTo>
                      <a:pt x="1027932" y="867833"/>
                    </a:lnTo>
                    <a:cubicBezTo>
                      <a:pt x="1029343" y="863600"/>
                      <a:pt x="1031083" y="859462"/>
                      <a:pt x="1032165" y="855133"/>
                    </a:cubicBezTo>
                    <a:cubicBezTo>
                      <a:pt x="1033576" y="849489"/>
                      <a:pt x="1034727" y="843773"/>
                      <a:pt x="1036399" y="838200"/>
                    </a:cubicBezTo>
                    <a:cubicBezTo>
                      <a:pt x="1038963" y="829652"/>
                      <a:pt x="1042043" y="821267"/>
                      <a:pt x="1044865" y="812800"/>
                    </a:cubicBezTo>
                    <a:cubicBezTo>
                      <a:pt x="1046276" y="808567"/>
                      <a:pt x="1048017" y="804429"/>
                      <a:pt x="1049099" y="800100"/>
                    </a:cubicBezTo>
                    <a:lnTo>
                      <a:pt x="1053332" y="783167"/>
                    </a:lnTo>
                    <a:cubicBezTo>
                      <a:pt x="1055935" y="762339"/>
                      <a:pt x="1057727" y="744258"/>
                      <a:pt x="1061799" y="723900"/>
                    </a:cubicBezTo>
                    <a:cubicBezTo>
                      <a:pt x="1066210" y="701846"/>
                      <a:pt x="1064886" y="713094"/>
                      <a:pt x="1070265" y="694267"/>
                    </a:cubicBezTo>
                    <a:cubicBezTo>
                      <a:pt x="1071863" y="688672"/>
                      <a:pt x="1072827" y="682906"/>
                      <a:pt x="1074499" y="677333"/>
                    </a:cubicBezTo>
                    <a:cubicBezTo>
                      <a:pt x="1074524" y="677248"/>
                      <a:pt x="1085068" y="645625"/>
                      <a:pt x="1087199" y="639233"/>
                    </a:cubicBezTo>
                    <a:lnTo>
                      <a:pt x="1091432" y="626533"/>
                    </a:lnTo>
                    <a:cubicBezTo>
                      <a:pt x="1092843" y="611011"/>
                      <a:pt x="1092956" y="595316"/>
                      <a:pt x="1095665" y="579967"/>
                    </a:cubicBezTo>
                    <a:cubicBezTo>
                      <a:pt x="1097216" y="571178"/>
                      <a:pt x="1101968" y="563225"/>
                      <a:pt x="1104132" y="554567"/>
                    </a:cubicBezTo>
                    <a:cubicBezTo>
                      <a:pt x="1105543" y="548922"/>
                      <a:pt x="1106767" y="543227"/>
                      <a:pt x="1108365" y="537633"/>
                    </a:cubicBezTo>
                    <a:cubicBezTo>
                      <a:pt x="1109591" y="533342"/>
                      <a:pt x="1111425" y="529238"/>
                      <a:pt x="1112599" y="524933"/>
                    </a:cubicBezTo>
                    <a:cubicBezTo>
                      <a:pt x="1113903" y="520152"/>
                      <a:pt x="1124539" y="473157"/>
                      <a:pt x="1129532" y="465667"/>
                    </a:cubicBezTo>
                    <a:cubicBezTo>
                      <a:pt x="1135176" y="457200"/>
                      <a:pt x="1143247" y="449920"/>
                      <a:pt x="1146465" y="440267"/>
                    </a:cubicBezTo>
                    <a:lnTo>
                      <a:pt x="1163399" y="389467"/>
                    </a:lnTo>
                    <a:cubicBezTo>
                      <a:pt x="1164810" y="385234"/>
                      <a:pt x="1165157" y="380480"/>
                      <a:pt x="1167632" y="376767"/>
                    </a:cubicBezTo>
                    <a:lnTo>
                      <a:pt x="1176099" y="364067"/>
                    </a:lnTo>
                    <a:lnTo>
                      <a:pt x="1184565" y="338667"/>
                    </a:lnTo>
                    <a:cubicBezTo>
                      <a:pt x="1185976" y="334434"/>
                      <a:pt x="1186324" y="329680"/>
                      <a:pt x="1188799" y="325967"/>
                    </a:cubicBezTo>
                    <a:lnTo>
                      <a:pt x="1205732" y="300567"/>
                    </a:lnTo>
                    <a:cubicBezTo>
                      <a:pt x="1207143" y="296334"/>
                      <a:pt x="1207798" y="291768"/>
                      <a:pt x="1209965" y="287867"/>
                    </a:cubicBezTo>
                    <a:cubicBezTo>
                      <a:pt x="1214907" y="278972"/>
                      <a:pt x="1221254" y="270934"/>
                      <a:pt x="1226899" y="262467"/>
                    </a:cubicBezTo>
                    <a:lnTo>
                      <a:pt x="1235365" y="249767"/>
                    </a:lnTo>
                    <a:lnTo>
                      <a:pt x="1243832" y="237067"/>
                    </a:lnTo>
                    <a:lnTo>
                      <a:pt x="1252299" y="224367"/>
                    </a:lnTo>
                    <a:cubicBezTo>
                      <a:pt x="1263983" y="189311"/>
                      <a:pt x="1255814" y="206395"/>
                      <a:pt x="1277699" y="173567"/>
                    </a:cubicBezTo>
                    <a:lnTo>
                      <a:pt x="1294632" y="148167"/>
                    </a:lnTo>
                    <a:lnTo>
                      <a:pt x="1307332" y="139700"/>
                    </a:lnTo>
                    <a:cubicBezTo>
                      <a:pt x="1329913" y="105829"/>
                      <a:pt x="1300274" y="146760"/>
                      <a:pt x="1328499" y="118533"/>
                    </a:cubicBezTo>
                    <a:cubicBezTo>
                      <a:pt x="1332096" y="114935"/>
                      <a:pt x="1333136" y="109183"/>
                      <a:pt x="1336965" y="105833"/>
                    </a:cubicBezTo>
                    <a:cubicBezTo>
                      <a:pt x="1344623" y="99132"/>
                      <a:pt x="1362365" y="88900"/>
                      <a:pt x="1362365" y="88900"/>
                    </a:cubicBezTo>
                    <a:lnTo>
                      <a:pt x="1379299" y="63500"/>
                    </a:lnTo>
                    <a:cubicBezTo>
                      <a:pt x="1382121" y="59267"/>
                      <a:pt x="1382938" y="52409"/>
                      <a:pt x="1387765" y="50800"/>
                    </a:cubicBezTo>
                    <a:lnTo>
                      <a:pt x="1400465" y="46567"/>
                    </a:lnTo>
                    <a:cubicBezTo>
                      <a:pt x="1429578" y="27158"/>
                      <a:pt x="1416211" y="32851"/>
                      <a:pt x="1438565" y="25400"/>
                    </a:cubicBezTo>
                    <a:cubicBezTo>
                      <a:pt x="1454929" y="14491"/>
                      <a:pt x="1459903" y="7958"/>
                      <a:pt x="1476665" y="4233"/>
                    </a:cubicBezTo>
                    <a:cubicBezTo>
                      <a:pt x="1485044" y="2371"/>
                      <a:pt x="1493598" y="1411"/>
                      <a:pt x="1502065" y="0"/>
                    </a:cubicBezTo>
                    <a:cubicBezTo>
                      <a:pt x="1544710" y="7107"/>
                      <a:pt x="1524846" y="-4881"/>
                      <a:pt x="1523232" y="50800"/>
                    </a:cubicBezTo>
                    <a:cubicBezTo>
                      <a:pt x="1520861" y="132622"/>
                      <a:pt x="1520410" y="214489"/>
                      <a:pt x="1518999" y="296333"/>
                    </a:cubicBezTo>
                    <a:cubicBezTo>
                      <a:pt x="1522715" y="638237"/>
                      <a:pt x="1526441" y="710744"/>
                      <a:pt x="1518999" y="1045633"/>
                    </a:cubicBezTo>
                    <a:cubicBezTo>
                      <a:pt x="1518839" y="1052827"/>
                      <a:pt x="1516176" y="1059744"/>
                      <a:pt x="1514765" y="1066800"/>
                    </a:cubicBezTo>
                    <a:cubicBezTo>
                      <a:pt x="1519440" y="1211715"/>
                      <a:pt x="1523232" y="1307002"/>
                      <a:pt x="1523232" y="1464733"/>
                    </a:cubicBezTo>
                    <a:cubicBezTo>
                      <a:pt x="1523232" y="1543768"/>
                      <a:pt x="1520815" y="1622786"/>
                      <a:pt x="1518999" y="1701800"/>
                    </a:cubicBezTo>
                    <a:cubicBezTo>
                      <a:pt x="1516115" y="1827235"/>
                      <a:pt x="1517662" y="1798261"/>
                      <a:pt x="1510532" y="1883833"/>
                    </a:cubicBezTo>
                    <a:cubicBezTo>
                      <a:pt x="1509121" y="1993900"/>
                      <a:pt x="1516395" y="2104421"/>
                      <a:pt x="1506299" y="2214033"/>
                    </a:cubicBezTo>
                    <a:cubicBezTo>
                      <a:pt x="1505480" y="2222920"/>
                      <a:pt x="1480899" y="2205567"/>
                      <a:pt x="1480899" y="2205567"/>
                    </a:cubicBezTo>
                    <a:lnTo>
                      <a:pt x="1252299" y="2214033"/>
                    </a:lnTo>
                    <a:cubicBezTo>
                      <a:pt x="1225451" y="2214033"/>
                      <a:pt x="1198676" y="2211211"/>
                      <a:pt x="1171865" y="2209800"/>
                    </a:cubicBezTo>
                    <a:cubicBezTo>
                      <a:pt x="1166221" y="2208389"/>
                      <a:pt x="1160686" y="2206430"/>
                      <a:pt x="1154932" y="2205567"/>
                    </a:cubicBezTo>
                    <a:cubicBezTo>
                      <a:pt x="1088458" y="2195596"/>
                      <a:pt x="1083400" y="2196877"/>
                      <a:pt x="1015232" y="2192867"/>
                    </a:cubicBezTo>
                    <a:cubicBezTo>
                      <a:pt x="1008176" y="2191456"/>
                      <a:pt x="1001260" y="2188633"/>
                      <a:pt x="994065" y="2188633"/>
                    </a:cubicBezTo>
                    <a:cubicBezTo>
                      <a:pt x="983345" y="2188633"/>
                      <a:pt x="931361" y="2195413"/>
                      <a:pt x="917865" y="2197100"/>
                    </a:cubicBezTo>
                    <a:cubicBezTo>
                      <a:pt x="633497" y="2175227"/>
                      <a:pt x="347411" y="2187100"/>
                      <a:pt x="62732" y="2201333"/>
                    </a:cubicBezTo>
                    <a:cubicBezTo>
                      <a:pt x="9119" y="2196866"/>
                      <a:pt x="12637" y="2197806"/>
                      <a:pt x="3465" y="2180167"/>
                    </a:cubicBezTo>
                    <a:close/>
                  </a:path>
                </a:pathLst>
              </a:cu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7894FAA-2417-0749-AB6C-974D40B9C3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3797" y="3730146"/>
              <a:ext cx="14962" cy="1453896"/>
            </a:xfrm>
            <a:prstGeom prst="line">
              <a:avLst/>
            </a:prstGeom>
            <a:ln w="190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F7D804E-A7ED-2C4C-A3A9-D37DFB78409A}"/>
                </a:ext>
              </a:extLst>
            </p:cNvPr>
            <p:cNvCxnSpPr>
              <a:cxnSpLocks/>
            </p:cNvCxnSpPr>
            <p:nvPr/>
          </p:nvCxnSpPr>
          <p:spPr>
            <a:xfrm>
              <a:off x="6697347" y="4934959"/>
              <a:ext cx="0" cy="256032"/>
            </a:xfrm>
            <a:prstGeom prst="line">
              <a:avLst/>
            </a:prstGeom>
            <a:ln w="190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423B26F-00FA-D84F-929E-1B9A4E8DF8D5}"/>
              </a:ext>
            </a:extLst>
          </p:cNvPr>
          <p:cNvGrpSpPr/>
          <p:nvPr/>
        </p:nvGrpSpPr>
        <p:grpSpPr>
          <a:xfrm>
            <a:off x="8906753" y="3193092"/>
            <a:ext cx="2628067" cy="707886"/>
            <a:chOff x="8906753" y="3193092"/>
            <a:chExt cx="2628067" cy="707886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FE02E2B-BDAF-764D-B025-C8BBFD1194B5}"/>
                </a:ext>
              </a:extLst>
            </p:cNvPr>
            <p:cNvSpPr txBox="1"/>
            <p:nvPr/>
          </p:nvSpPr>
          <p:spPr>
            <a:xfrm>
              <a:off x="9310341" y="3193092"/>
              <a:ext cx="2224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Up to 50% </a:t>
              </a:r>
              <a:br>
                <a:rPr lang="en-US" sz="20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Less Energy Use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155BACB-E92C-A947-A0C5-568A44CD859A}"/>
                </a:ext>
              </a:extLst>
            </p:cNvPr>
            <p:cNvCxnSpPr/>
            <p:nvPr/>
          </p:nvCxnSpPr>
          <p:spPr>
            <a:xfrm flipH="1">
              <a:off x="8906753" y="3541933"/>
              <a:ext cx="383001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442F69F3-F718-884A-8643-02849A5B6F5D}"/>
              </a:ext>
            </a:extLst>
          </p:cNvPr>
          <p:cNvSpPr txBox="1"/>
          <p:nvPr/>
        </p:nvSpPr>
        <p:spPr>
          <a:xfrm>
            <a:off x="2119568" y="1963034"/>
            <a:ext cx="285216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FILLING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A938D85-8C39-C443-A32C-0F15125696E1}"/>
              </a:ext>
            </a:extLst>
          </p:cNvPr>
          <p:cNvSpPr txBox="1"/>
          <p:nvPr/>
        </p:nvSpPr>
        <p:spPr>
          <a:xfrm>
            <a:off x="7293081" y="1963034"/>
            <a:ext cx="285216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CLAMPING</a:t>
            </a:r>
          </a:p>
        </p:txBody>
      </p:sp>
    </p:spTree>
    <p:extLst>
      <p:ext uri="{BB962C8B-B14F-4D97-AF65-F5344CB8AC3E}">
        <p14:creationId xmlns:p14="http://schemas.microsoft.com/office/powerpoint/2010/main" val="26112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  <p:bldP spid="103" grpId="0"/>
      <p:bldP spid="1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894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3DA473-87A1-6D4C-BB51-8BB72F11A3C9}"/>
              </a:ext>
            </a:extLst>
          </p:cNvPr>
          <p:cNvSpPr/>
          <p:nvPr/>
        </p:nvSpPr>
        <p:spPr>
          <a:xfrm>
            <a:off x="1677630" y="1971741"/>
            <a:ext cx="9133124" cy="41726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0" y="-131544"/>
            <a:ext cx="12192000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5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TYPICAL ENERGY USE PER CYCLE</a:t>
            </a:r>
            <a:endParaRPr lang="en-US" sz="54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Conventional Process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2021618-BF4D-D342-ACBE-A882569229C3}"/>
              </a:ext>
            </a:extLst>
          </p:cNvPr>
          <p:cNvGrpSpPr/>
          <p:nvPr/>
        </p:nvGrpSpPr>
        <p:grpSpPr>
          <a:xfrm>
            <a:off x="2715118" y="2032434"/>
            <a:ext cx="7799252" cy="3606943"/>
            <a:chOff x="2715118" y="2101159"/>
            <a:chExt cx="7799252" cy="360694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17B602D-69E3-3940-88A5-4BBB208126A1}"/>
                </a:ext>
              </a:extLst>
            </p:cNvPr>
            <p:cNvGrpSpPr/>
            <p:nvPr/>
          </p:nvGrpSpPr>
          <p:grpSpPr>
            <a:xfrm>
              <a:off x="2870676" y="2476236"/>
              <a:ext cx="7643694" cy="3231866"/>
              <a:chOff x="2847528" y="2454958"/>
              <a:chExt cx="7643694" cy="3231866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6EB8E46-47B5-C541-8A72-0D61B83321B2}"/>
                  </a:ext>
                </a:extLst>
              </p:cNvPr>
              <p:cNvGrpSpPr/>
              <p:nvPr/>
            </p:nvGrpSpPr>
            <p:grpSpPr>
              <a:xfrm>
                <a:off x="2847528" y="2454958"/>
                <a:ext cx="7643694" cy="3231866"/>
                <a:chOff x="2847528" y="2454958"/>
                <a:chExt cx="7643694" cy="323186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847FF55-BF76-C34E-AB4F-CD4DDDFE5EAF}"/>
                    </a:ext>
                  </a:extLst>
                </p:cNvPr>
                <p:cNvSpPr/>
                <p:nvPr/>
              </p:nvSpPr>
              <p:spPr>
                <a:xfrm>
                  <a:off x="2860159" y="4964199"/>
                  <a:ext cx="410010" cy="713588"/>
                </a:xfrm>
                <a:prstGeom prst="rect">
                  <a:avLst/>
                </a:prstGeom>
                <a:solidFill>
                  <a:srgbClr val="0070C0">
                    <a:alpha val="40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6962322F-6D3D-0646-9398-29C2926120FA}"/>
                    </a:ext>
                  </a:extLst>
                </p:cNvPr>
                <p:cNvSpPr/>
                <p:nvPr/>
              </p:nvSpPr>
              <p:spPr>
                <a:xfrm>
                  <a:off x="3290293" y="3151769"/>
                  <a:ext cx="240305" cy="2526017"/>
                </a:xfrm>
                <a:prstGeom prst="rect">
                  <a:avLst/>
                </a:prstGeom>
                <a:solidFill>
                  <a:srgbClr val="0070C0">
                    <a:alpha val="41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C6578593-B924-FE43-80FC-42866A72D821}"/>
                    </a:ext>
                  </a:extLst>
                </p:cNvPr>
                <p:cNvSpPr/>
                <p:nvPr/>
              </p:nvSpPr>
              <p:spPr>
                <a:xfrm>
                  <a:off x="3552875" y="2454958"/>
                  <a:ext cx="325943" cy="3231866"/>
                </a:xfrm>
                <a:prstGeom prst="rect">
                  <a:avLst/>
                </a:prstGeom>
                <a:solidFill>
                  <a:srgbClr val="0070C0">
                    <a:alpha val="41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E78733B-EF8E-1640-8B28-D1A5CE10F402}"/>
                    </a:ext>
                  </a:extLst>
                </p:cNvPr>
                <p:cNvSpPr/>
                <p:nvPr/>
              </p:nvSpPr>
              <p:spPr>
                <a:xfrm>
                  <a:off x="5039328" y="4914900"/>
                  <a:ext cx="1112217" cy="771924"/>
                </a:xfrm>
                <a:prstGeom prst="rect">
                  <a:avLst/>
                </a:prstGeom>
                <a:solidFill>
                  <a:srgbClr val="0070C0">
                    <a:alpha val="41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3E41E3C-BEFC-E846-A5C5-43DF1BB2EF82}"/>
                    </a:ext>
                  </a:extLst>
                </p:cNvPr>
                <p:cNvSpPr/>
                <p:nvPr/>
              </p:nvSpPr>
              <p:spPr>
                <a:xfrm>
                  <a:off x="6172648" y="3816349"/>
                  <a:ext cx="2042644" cy="1870475"/>
                </a:xfrm>
                <a:prstGeom prst="rect">
                  <a:avLst/>
                </a:prstGeom>
                <a:solidFill>
                  <a:srgbClr val="0070C0">
                    <a:alpha val="41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A8A3A5F0-E2CE-7C4D-BF6A-E7A5F744AC74}"/>
                    </a:ext>
                  </a:extLst>
                </p:cNvPr>
                <p:cNvSpPr/>
                <p:nvPr/>
              </p:nvSpPr>
              <p:spPr>
                <a:xfrm>
                  <a:off x="8236399" y="5257800"/>
                  <a:ext cx="2254823" cy="419986"/>
                </a:xfrm>
                <a:prstGeom prst="rect">
                  <a:avLst/>
                </a:prstGeom>
                <a:solidFill>
                  <a:srgbClr val="0070C0">
                    <a:alpha val="41000"/>
                  </a:srgbClr>
                </a:solidFill>
                <a:ln>
                  <a:solidFill>
                    <a:srgbClr val="0070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315752A3-551F-0F49-A05D-1037DCD86951}"/>
                    </a:ext>
                  </a:extLst>
                </p:cNvPr>
                <p:cNvGrpSpPr/>
                <p:nvPr/>
              </p:nvGrpSpPr>
              <p:grpSpPr>
                <a:xfrm>
                  <a:off x="2847528" y="2454959"/>
                  <a:ext cx="7636772" cy="3222827"/>
                  <a:chOff x="2847528" y="2454959"/>
                  <a:chExt cx="7636772" cy="3222827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DC2F5C55-97C2-564C-A071-EB7E97C4DE39}"/>
                      </a:ext>
                    </a:extLst>
                  </p:cNvPr>
                  <p:cNvGrpSpPr/>
                  <p:nvPr/>
                </p:nvGrpSpPr>
                <p:grpSpPr>
                  <a:xfrm>
                    <a:off x="2860158" y="2454959"/>
                    <a:ext cx="7617053" cy="2802841"/>
                    <a:chOff x="2860158" y="2454959"/>
                    <a:chExt cx="7617053" cy="2802841"/>
                  </a:xfrm>
                </p:grpSpPr>
                <p:cxnSp>
                  <p:nvCxnSpPr>
                    <p:cNvPr id="144" name="Straight Connector 143">
                      <a:extLst>
                        <a:ext uri="{FF2B5EF4-FFF2-40B4-BE49-F238E27FC236}">
                          <a16:creationId xmlns:a16="http://schemas.microsoft.com/office/drawing/2014/main" id="{0C4EE5A9-8601-464C-9468-6A70C801D1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60158" y="4964198"/>
                      <a:ext cx="435935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45F816A7-1856-1F49-9D98-5E407FCD60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296093" y="3183038"/>
                      <a:ext cx="0" cy="178116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BDA4F78D-B937-9043-BFE2-5569EE6D1D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96093" y="3157627"/>
                      <a:ext cx="234507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1D3753CD-796D-224B-B39D-94C03516E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30598" y="2454959"/>
                      <a:ext cx="3" cy="702668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023A914D-FC0F-864B-96A1-9A80C45476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30600" y="2454959"/>
                      <a:ext cx="341132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EFA07E75-DB26-2546-8699-D78AEF2D46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871732" y="2454959"/>
                      <a:ext cx="1" cy="2162079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>
                      <a:extLst>
                        <a:ext uri="{FF2B5EF4-FFF2-40B4-BE49-F238E27FC236}">
                          <a16:creationId xmlns:a16="http://schemas.microsoft.com/office/drawing/2014/main" id="{E84FBCCE-54A5-D943-B7B9-5B098BDC71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871732" y="4617039"/>
                      <a:ext cx="1118307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Connector 150">
                      <a:extLst>
                        <a:ext uri="{FF2B5EF4-FFF2-40B4-BE49-F238E27FC236}">
                          <a16:creationId xmlns:a16="http://schemas.microsoft.com/office/drawing/2014/main" id="{C8CD2BD4-8189-0642-8520-9B45A5CA14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165561" y="3816350"/>
                      <a:ext cx="0" cy="109855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79EF3802-74A8-EB48-B524-C5F1EAA70F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165561" y="3816350"/>
                      <a:ext cx="2063750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97AC8E16-B150-0A4A-A09C-3E256C4E7E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229311" y="3816350"/>
                      <a:ext cx="0" cy="144145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Connector 153">
                      <a:extLst>
                        <a:ext uri="{FF2B5EF4-FFF2-40B4-BE49-F238E27FC236}">
                          <a16:creationId xmlns:a16="http://schemas.microsoft.com/office/drawing/2014/main" id="{E87F78E3-FD96-A64B-A59A-7C1A762A5C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229311" y="5257800"/>
                      <a:ext cx="2247900" cy="0"/>
                    </a:xfrm>
                    <a:prstGeom prst="line">
                      <a:avLst/>
                    </a:prstGeom>
                    <a:ln w="57150" cap="rnd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CF22C68D-288B-F04F-A616-9DA6232053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47528" y="4964198"/>
                    <a:ext cx="0" cy="713588"/>
                  </a:xfrm>
                  <a:prstGeom prst="line">
                    <a:avLst/>
                  </a:prstGeom>
                  <a:ln w="25400" cap="flat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462B626D-B155-984B-B19D-0EEDC16861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84300" y="5257800"/>
                    <a:ext cx="0" cy="419986"/>
                  </a:xfrm>
                  <a:prstGeom prst="line">
                    <a:avLst/>
                  </a:prstGeom>
                  <a:ln w="25400" cap="flat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AB40854-426B-194B-8790-A683E3DC5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9761" y="4904989"/>
                <a:ext cx="1154420" cy="1"/>
              </a:xfrm>
              <a:prstGeom prst="line">
                <a:avLst/>
              </a:prstGeom>
              <a:ln w="5715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F0F99C7-646B-EF4C-8FF1-7F4A2E60D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0039" y="4617038"/>
                <a:ext cx="0" cy="297861"/>
              </a:xfrm>
              <a:prstGeom prst="line">
                <a:avLst/>
              </a:prstGeom>
              <a:ln w="5715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C4A6342-A718-044D-882A-167A3C103A96}"/>
                  </a:ext>
                </a:extLst>
              </p:cNvPr>
              <p:cNvSpPr/>
              <p:nvPr/>
            </p:nvSpPr>
            <p:spPr>
              <a:xfrm>
                <a:off x="3899920" y="4585680"/>
                <a:ext cx="1118307" cy="1092106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82E5FEC-4A09-2849-8B15-2638C3452444}"/>
                </a:ext>
              </a:extLst>
            </p:cNvPr>
            <p:cNvSpPr txBox="1"/>
            <p:nvPr/>
          </p:nvSpPr>
          <p:spPr>
            <a:xfrm>
              <a:off x="2715118" y="2775780"/>
              <a:ext cx="909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Clamping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2C0CEF2-6879-764F-9327-E3C636020EF9}"/>
                </a:ext>
              </a:extLst>
            </p:cNvPr>
            <p:cNvSpPr txBox="1"/>
            <p:nvPr/>
          </p:nvSpPr>
          <p:spPr>
            <a:xfrm>
              <a:off x="3300128" y="2101159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Injection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31E33FF-32FC-1748-B0F7-9FBD1A451756}"/>
                </a:ext>
              </a:extLst>
            </p:cNvPr>
            <p:cNvSpPr txBox="1"/>
            <p:nvPr/>
          </p:nvSpPr>
          <p:spPr>
            <a:xfrm>
              <a:off x="6782670" y="3433301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Recovery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F177189-4244-094C-9CB3-07D8015AD7BB}"/>
                </a:ext>
              </a:extLst>
            </p:cNvPr>
            <p:cNvSpPr txBox="1"/>
            <p:nvPr/>
          </p:nvSpPr>
          <p:spPr>
            <a:xfrm>
              <a:off x="8577186" y="4841360"/>
              <a:ext cx="1696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Mold Open &amp; Close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8CF9AE8-B5F6-BC41-9FCC-82FB6412F8D9}"/>
                </a:ext>
              </a:extLst>
            </p:cNvPr>
            <p:cNvSpPr txBox="1"/>
            <p:nvPr/>
          </p:nvSpPr>
          <p:spPr>
            <a:xfrm>
              <a:off x="3887793" y="4236263"/>
              <a:ext cx="1152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Pack / Hold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B10EDEF-B1E3-674F-8174-415C709BE74B}"/>
                </a:ext>
              </a:extLst>
            </p:cNvPr>
            <p:cNvSpPr txBox="1"/>
            <p:nvPr/>
          </p:nvSpPr>
          <p:spPr>
            <a:xfrm>
              <a:off x="5180676" y="4513262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Cooling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114FBA4-DB40-C742-B471-A32353398E69}"/>
              </a:ext>
            </a:extLst>
          </p:cNvPr>
          <p:cNvGrpSpPr/>
          <p:nvPr/>
        </p:nvGrpSpPr>
        <p:grpSpPr>
          <a:xfrm>
            <a:off x="2372473" y="2309433"/>
            <a:ext cx="8291983" cy="3795742"/>
            <a:chOff x="1127582" y="1734671"/>
            <a:chExt cx="8291983" cy="3795742"/>
          </a:xfrm>
        </p:grpSpPr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7A856CF1-1420-6A48-8EBA-C736A9451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986" y="1734671"/>
              <a:ext cx="0" cy="337958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9A4D539D-6B9E-9E45-B53A-F87CF1DCA614}"/>
                </a:ext>
              </a:extLst>
            </p:cNvPr>
            <p:cNvCxnSpPr>
              <a:cxnSpLocks/>
            </p:cNvCxnSpPr>
            <p:nvPr/>
          </p:nvCxnSpPr>
          <p:spPr>
            <a:xfrm>
              <a:off x="1562986" y="5114257"/>
              <a:ext cx="7856579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B6BD62D-004B-AB4F-8C30-ED923F299187}"/>
                </a:ext>
              </a:extLst>
            </p:cNvPr>
            <p:cNvSpPr txBox="1"/>
            <p:nvPr/>
          </p:nvSpPr>
          <p:spPr>
            <a:xfrm>
              <a:off x="3831234" y="512004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TIME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1C47A537-BCCD-734F-A587-9E5E6D2B5112}"/>
                </a:ext>
              </a:extLst>
            </p:cNvPr>
            <p:cNvSpPr txBox="1"/>
            <p:nvPr/>
          </p:nvSpPr>
          <p:spPr>
            <a:xfrm rot="16200000">
              <a:off x="194120" y="3342755"/>
              <a:ext cx="227729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  <a:sym typeface="Helvetica Light"/>
                </a:rPr>
                <a:t>ENERGY USE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4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DE8DD0BE-A322-C742-9CD6-EACC16C263E3}"/>
              </a:ext>
            </a:extLst>
          </p:cNvPr>
          <p:cNvSpPr/>
          <p:nvPr/>
        </p:nvSpPr>
        <p:spPr>
          <a:xfrm>
            <a:off x="0" y="1954924"/>
            <a:ext cx="12192000" cy="41894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61FF724-B8E4-B441-BFC5-6E5719BA8436}"/>
              </a:ext>
            </a:extLst>
          </p:cNvPr>
          <p:cNvSpPr/>
          <p:nvPr/>
        </p:nvSpPr>
        <p:spPr>
          <a:xfrm>
            <a:off x="1677630" y="1971741"/>
            <a:ext cx="9133124" cy="41726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6947E07-9A32-2D4A-BDA2-052271E4497F}"/>
              </a:ext>
            </a:extLst>
          </p:cNvPr>
          <p:cNvGrpSpPr/>
          <p:nvPr/>
        </p:nvGrpSpPr>
        <p:grpSpPr>
          <a:xfrm>
            <a:off x="2372473" y="2309433"/>
            <a:ext cx="8291983" cy="3795742"/>
            <a:chOff x="1127582" y="1734671"/>
            <a:chExt cx="8291983" cy="3795742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FFAE36DF-F18B-BD4B-9486-9B507B49E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986" y="1734671"/>
              <a:ext cx="0" cy="337958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64F0F4D-FFB6-DE4C-BED8-22995B6B638B}"/>
                </a:ext>
              </a:extLst>
            </p:cNvPr>
            <p:cNvCxnSpPr>
              <a:cxnSpLocks/>
            </p:cNvCxnSpPr>
            <p:nvPr/>
          </p:nvCxnSpPr>
          <p:spPr>
            <a:xfrm>
              <a:off x="1562986" y="5114257"/>
              <a:ext cx="7856579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E6D307B-0DD5-D14C-B603-8E79E2FC2F85}"/>
                </a:ext>
              </a:extLst>
            </p:cNvPr>
            <p:cNvSpPr txBox="1"/>
            <p:nvPr/>
          </p:nvSpPr>
          <p:spPr>
            <a:xfrm>
              <a:off x="3831234" y="512004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TIME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5205F8-831D-2043-A30F-47364837FA7B}"/>
                </a:ext>
              </a:extLst>
            </p:cNvPr>
            <p:cNvSpPr txBox="1"/>
            <p:nvPr/>
          </p:nvSpPr>
          <p:spPr>
            <a:xfrm rot="16200000">
              <a:off x="194120" y="3342755"/>
              <a:ext cx="227729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  <a:sym typeface="Helvetica Light"/>
                </a:rPr>
                <a:t>ENERGY USE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D57AC81-3445-2D49-88AF-1D3E5C4646D4}"/>
              </a:ext>
            </a:extLst>
          </p:cNvPr>
          <p:cNvGrpSpPr/>
          <p:nvPr/>
        </p:nvGrpSpPr>
        <p:grpSpPr>
          <a:xfrm>
            <a:off x="2720323" y="3062932"/>
            <a:ext cx="6456166" cy="2604203"/>
            <a:chOff x="2720323" y="3082621"/>
            <a:chExt cx="6456166" cy="260420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1B7F3D7-728A-FA4E-A509-E60A18EF4BA8}"/>
                </a:ext>
              </a:extLst>
            </p:cNvPr>
            <p:cNvGrpSpPr/>
            <p:nvPr/>
          </p:nvGrpSpPr>
          <p:grpSpPr>
            <a:xfrm>
              <a:off x="2847528" y="3583486"/>
              <a:ext cx="6328961" cy="2103338"/>
              <a:chOff x="2847528" y="3583486"/>
              <a:chExt cx="6328961" cy="210333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71492F0-2DE0-D24E-86C0-5F7B190A7ABA}"/>
                  </a:ext>
                </a:extLst>
              </p:cNvPr>
              <p:cNvSpPr/>
              <p:nvPr/>
            </p:nvSpPr>
            <p:spPr>
              <a:xfrm>
                <a:off x="2860159" y="5074157"/>
                <a:ext cx="410010" cy="603629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A68225B-D98E-B64A-9A9A-263986D09F29}"/>
                  </a:ext>
                </a:extLst>
              </p:cNvPr>
              <p:cNvSpPr/>
              <p:nvPr/>
            </p:nvSpPr>
            <p:spPr>
              <a:xfrm>
                <a:off x="3290293" y="3885626"/>
                <a:ext cx="240305" cy="179216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3B7C3AF-BF9A-F145-904D-3326A57553FF}"/>
                  </a:ext>
                </a:extLst>
              </p:cNvPr>
              <p:cNvSpPr/>
              <p:nvPr/>
            </p:nvSpPr>
            <p:spPr>
              <a:xfrm>
                <a:off x="3552875" y="3583486"/>
                <a:ext cx="556651" cy="2103338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FB461BC-6F12-8E4B-B04A-505D446C5243}"/>
                  </a:ext>
                </a:extLst>
              </p:cNvPr>
              <p:cNvSpPr/>
              <p:nvPr/>
            </p:nvSpPr>
            <p:spPr>
              <a:xfrm>
                <a:off x="4120694" y="4914900"/>
                <a:ext cx="713102" cy="771924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E61172-0638-4B45-8903-1DD45ABC88DB}"/>
                  </a:ext>
                </a:extLst>
              </p:cNvPr>
              <p:cNvSpPr/>
              <p:nvPr/>
            </p:nvSpPr>
            <p:spPr>
              <a:xfrm>
                <a:off x="4854898" y="3816349"/>
                <a:ext cx="2042644" cy="1870475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2CD3CA4-6288-5C4E-B20B-BB3892401148}"/>
                  </a:ext>
                </a:extLst>
              </p:cNvPr>
              <p:cNvSpPr/>
              <p:nvPr/>
            </p:nvSpPr>
            <p:spPr>
              <a:xfrm>
                <a:off x="6918649" y="5257800"/>
                <a:ext cx="2254823" cy="419986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solidFill>
                  <a:srgbClr val="00B05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EBF2A2C-47A2-6949-B89C-2EE307B57404}"/>
                  </a:ext>
                </a:extLst>
              </p:cNvPr>
              <p:cNvGrpSpPr/>
              <p:nvPr/>
            </p:nvGrpSpPr>
            <p:grpSpPr>
              <a:xfrm>
                <a:off x="2847528" y="3583486"/>
                <a:ext cx="6328961" cy="2094300"/>
                <a:chOff x="2847528" y="3583486"/>
                <a:chExt cx="6328961" cy="2094300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B5878D8-C6CB-C64E-AE83-6075ED3F64C8}"/>
                    </a:ext>
                  </a:extLst>
                </p:cNvPr>
                <p:cNvGrpSpPr/>
                <p:nvPr/>
              </p:nvGrpSpPr>
              <p:grpSpPr>
                <a:xfrm>
                  <a:off x="2860158" y="3583486"/>
                  <a:ext cx="6309242" cy="1674314"/>
                  <a:chOff x="2860158" y="3583486"/>
                  <a:chExt cx="6309242" cy="1674314"/>
                </a:xfrm>
              </p:grpSpPr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8C6E91B9-4D92-764F-B820-43A4AED08C95}"/>
                      </a:ext>
                    </a:extLst>
                  </p:cNvPr>
                  <p:cNvCxnSpPr/>
                  <p:nvPr/>
                </p:nvCxnSpPr>
                <p:spPr>
                  <a:xfrm>
                    <a:off x="2860158" y="5074157"/>
                    <a:ext cx="435935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605FF0D6-1C11-2B41-9B28-87CA37553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96093" y="3892616"/>
                    <a:ext cx="0" cy="1181542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F0C013EA-06F6-1242-B49C-641969831C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96093" y="3892616"/>
                    <a:ext cx="234507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3BF63E98-4DF9-D940-BE83-5ACBDCAC80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30601" y="3600718"/>
                    <a:ext cx="0" cy="291898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C5FF3F94-885E-AE4C-8715-6A5FAB0B3E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30600" y="3583486"/>
                    <a:ext cx="600033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6D6FA425-9497-3744-89B6-F545279423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3317" y="3583486"/>
                    <a:ext cx="7316" cy="1331414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C12C8197-DE9E-CA46-B3DF-57346A52AA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30633" y="4914900"/>
                    <a:ext cx="727117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42C838B8-6821-EB4B-B502-6058AAA34B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7750" y="3816350"/>
                    <a:ext cx="0" cy="109855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9EFB9AC-250D-7843-A30C-47A8609056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857750" y="3816350"/>
                    <a:ext cx="2063750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BF850E21-7AE6-FC43-A1EB-76B344A600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21500" y="3816350"/>
                    <a:ext cx="0" cy="144145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1A7D84F6-2947-764D-8DA2-F7E75D40CD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21500" y="5257800"/>
                    <a:ext cx="2247900" cy="0"/>
                  </a:xfrm>
                  <a:prstGeom prst="line">
                    <a:avLst/>
                  </a:prstGeom>
                  <a:ln w="57150" cap="rnd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39A894DD-9BC6-8345-86EF-D26D47918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47528" y="5074157"/>
                  <a:ext cx="0" cy="603629"/>
                </a:xfrm>
                <a:prstGeom prst="line">
                  <a:avLst/>
                </a:prstGeom>
                <a:ln w="25400" cap="flat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52BBD56A-FAAC-2047-8D9F-182A370AB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76489" y="5257800"/>
                  <a:ext cx="0" cy="419986"/>
                </a:xfrm>
                <a:prstGeom prst="line">
                  <a:avLst/>
                </a:prstGeom>
                <a:ln w="25400" cap="flat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C3514F-3626-CD40-88A5-4380F9055668}"/>
                </a:ext>
              </a:extLst>
            </p:cNvPr>
            <p:cNvSpPr txBox="1"/>
            <p:nvPr/>
          </p:nvSpPr>
          <p:spPr>
            <a:xfrm>
              <a:off x="2720323" y="3562497"/>
              <a:ext cx="909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Clamping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68018E-88D1-7449-8720-78E7149846C6}"/>
                </a:ext>
              </a:extLst>
            </p:cNvPr>
            <p:cNvSpPr txBox="1"/>
            <p:nvPr/>
          </p:nvSpPr>
          <p:spPr>
            <a:xfrm>
              <a:off x="3365582" y="3082621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Injection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C5047A-7B39-C64D-9F16-0B6F5177A585}"/>
                </a:ext>
              </a:extLst>
            </p:cNvPr>
            <p:cNvSpPr txBox="1"/>
            <p:nvPr/>
          </p:nvSpPr>
          <p:spPr>
            <a:xfrm>
              <a:off x="4065445" y="4097263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Cooling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B86CE7D-4F22-7B45-BC20-240CA80E71FE}"/>
                </a:ext>
              </a:extLst>
            </p:cNvPr>
            <p:cNvSpPr txBox="1"/>
            <p:nvPr/>
          </p:nvSpPr>
          <p:spPr>
            <a:xfrm>
              <a:off x="5395008" y="3443932"/>
              <a:ext cx="827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Recovery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4CD5E09-AEC0-5C49-868C-0E22C5B79F4B}"/>
                </a:ext>
              </a:extLst>
            </p:cNvPr>
            <p:cNvSpPr txBox="1"/>
            <p:nvPr/>
          </p:nvSpPr>
          <p:spPr>
            <a:xfrm>
              <a:off x="7195444" y="4837815"/>
              <a:ext cx="1696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Mold Open &amp; Close</a:t>
              </a:r>
            </a:p>
          </p:txBody>
        </p:sp>
      </p:grpSp>
      <p:sp>
        <p:nvSpPr>
          <p:cNvPr id="68" name="Title 2">
            <a:extLst>
              <a:ext uri="{FF2B5EF4-FFF2-40B4-BE49-F238E27FC236}">
                <a16:creationId xmlns:a16="http://schemas.microsoft.com/office/drawing/2014/main" id="{6C6CB6DD-780C-614E-94B0-AFDF520D2AF0}"/>
              </a:ext>
            </a:extLst>
          </p:cNvPr>
          <p:cNvSpPr txBox="1">
            <a:spLocks/>
          </p:cNvSpPr>
          <p:nvPr/>
        </p:nvSpPr>
        <p:spPr>
          <a:xfrm>
            <a:off x="0" y="-131544"/>
            <a:ext cx="12192000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5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TYPICAL ENERGY USE PER CYCLE</a:t>
            </a:r>
            <a:endParaRPr lang="en-US" sz="54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 Process</a:t>
            </a:r>
          </a:p>
        </p:txBody>
      </p:sp>
    </p:spTree>
    <p:extLst>
      <p:ext uri="{BB962C8B-B14F-4D97-AF65-F5344CB8AC3E}">
        <p14:creationId xmlns:p14="http://schemas.microsoft.com/office/powerpoint/2010/main" val="29318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922EB7FE-CA93-0E41-8465-1A87B56E6157}"/>
              </a:ext>
            </a:extLst>
          </p:cNvPr>
          <p:cNvSpPr/>
          <p:nvPr/>
        </p:nvSpPr>
        <p:spPr>
          <a:xfrm>
            <a:off x="0" y="1954924"/>
            <a:ext cx="12192000" cy="41894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B92C2FC-1BEF-AC47-828E-C6170933F205}"/>
              </a:ext>
            </a:extLst>
          </p:cNvPr>
          <p:cNvSpPr/>
          <p:nvPr/>
        </p:nvSpPr>
        <p:spPr>
          <a:xfrm>
            <a:off x="1677630" y="1971741"/>
            <a:ext cx="9133124" cy="41726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8D98A20-CD64-824B-B89A-2627A478A1C6}"/>
              </a:ext>
            </a:extLst>
          </p:cNvPr>
          <p:cNvGrpSpPr/>
          <p:nvPr/>
        </p:nvGrpSpPr>
        <p:grpSpPr>
          <a:xfrm>
            <a:off x="2372473" y="2309433"/>
            <a:ext cx="8291983" cy="3795742"/>
            <a:chOff x="1127582" y="1734671"/>
            <a:chExt cx="8291983" cy="3795742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F05BC1B-A74B-364C-87D4-52D1BC87F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986" y="1734671"/>
              <a:ext cx="0" cy="337958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6544B7D-5FA9-F244-9DD7-FED6BA25A0F1}"/>
                </a:ext>
              </a:extLst>
            </p:cNvPr>
            <p:cNvCxnSpPr>
              <a:cxnSpLocks/>
            </p:cNvCxnSpPr>
            <p:nvPr/>
          </p:nvCxnSpPr>
          <p:spPr>
            <a:xfrm>
              <a:off x="1562986" y="5114257"/>
              <a:ext cx="7856579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728244E-4898-4042-8FCA-1A36F1CD1D93}"/>
                </a:ext>
              </a:extLst>
            </p:cNvPr>
            <p:cNvSpPr txBox="1"/>
            <p:nvPr/>
          </p:nvSpPr>
          <p:spPr>
            <a:xfrm>
              <a:off x="3831234" y="5120044"/>
              <a:ext cx="285216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FillTx/>
                  <a:sym typeface="Helvetica Light"/>
                </a:rPr>
                <a:t>TIME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0F7B6AC-FDC1-C74E-BEB1-2A7662F5BA35}"/>
                </a:ext>
              </a:extLst>
            </p:cNvPr>
            <p:cNvSpPr txBox="1"/>
            <p:nvPr/>
          </p:nvSpPr>
          <p:spPr>
            <a:xfrm rot="16200000">
              <a:off x="194120" y="3342755"/>
              <a:ext cx="227729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  <a:sym typeface="Helvetica Light"/>
                </a:rPr>
                <a:t>ENERGY USE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Helvetica Light"/>
              </a:endParaRPr>
            </a:p>
          </p:txBody>
        </p:sp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0" y="-464054"/>
            <a:ext cx="12192000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4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 – CONVENTIONAL COMPARISON</a:t>
            </a:r>
            <a:endParaRPr lang="en-US" sz="48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16CE25-08E8-9F49-8E8D-968FF7DB497E}"/>
              </a:ext>
            </a:extLst>
          </p:cNvPr>
          <p:cNvGrpSpPr/>
          <p:nvPr/>
        </p:nvGrpSpPr>
        <p:grpSpPr>
          <a:xfrm>
            <a:off x="2870676" y="2407503"/>
            <a:ext cx="7643694" cy="3231866"/>
            <a:chOff x="2847528" y="2454958"/>
            <a:chExt cx="7643694" cy="323186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DFBFF73-801C-F14F-84C7-4D0188317452}"/>
                </a:ext>
              </a:extLst>
            </p:cNvPr>
            <p:cNvGrpSpPr/>
            <p:nvPr/>
          </p:nvGrpSpPr>
          <p:grpSpPr>
            <a:xfrm>
              <a:off x="2847528" y="2454958"/>
              <a:ext cx="7643694" cy="3231866"/>
              <a:chOff x="2847528" y="2454958"/>
              <a:chExt cx="7643694" cy="323186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3ADFE53-BA18-E745-B671-6B9A544154BD}"/>
                  </a:ext>
                </a:extLst>
              </p:cNvPr>
              <p:cNvSpPr/>
              <p:nvPr/>
            </p:nvSpPr>
            <p:spPr>
              <a:xfrm>
                <a:off x="2860159" y="4964199"/>
                <a:ext cx="410010" cy="713588"/>
              </a:xfrm>
              <a:prstGeom prst="rect">
                <a:avLst/>
              </a:prstGeom>
              <a:solidFill>
                <a:srgbClr val="0070C0">
                  <a:alpha val="40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996CFE8-FAE9-1A4C-963E-BE06ACC503D0}"/>
                  </a:ext>
                </a:extLst>
              </p:cNvPr>
              <p:cNvSpPr/>
              <p:nvPr/>
            </p:nvSpPr>
            <p:spPr>
              <a:xfrm>
                <a:off x="3290293" y="3151769"/>
                <a:ext cx="240305" cy="2526017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8725F1-192F-6449-BEE0-DD39B724D6EE}"/>
                  </a:ext>
                </a:extLst>
              </p:cNvPr>
              <p:cNvSpPr/>
              <p:nvPr/>
            </p:nvSpPr>
            <p:spPr>
              <a:xfrm>
                <a:off x="3552875" y="2454958"/>
                <a:ext cx="325943" cy="3231866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F34EBA0-73F4-484A-91F1-197FB6559448}"/>
                  </a:ext>
                </a:extLst>
              </p:cNvPr>
              <p:cNvSpPr/>
              <p:nvPr/>
            </p:nvSpPr>
            <p:spPr>
              <a:xfrm>
                <a:off x="5039328" y="4914900"/>
                <a:ext cx="1112217" cy="771924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3BDE938-4431-5B48-BD02-E857339EB41B}"/>
                  </a:ext>
                </a:extLst>
              </p:cNvPr>
              <p:cNvSpPr/>
              <p:nvPr/>
            </p:nvSpPr>
            <p:spPr>
              <a:xfrm>
                <a:off x="6172648" y="3816349"/>
                <a:ext cx="2042644" cy="1870475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EF8C346-1E3C-F746-B6D8-80426C776875}"/>
                  </a:ext>
                </a:extLst>
              </p:cNvPr>
              <p:cNvSpPr/>
              <p:nvPr/>
            </p:nvSpPr>
            <p:spPr>
              <a:xfrm>
                <a:off x="8236399" y="5257800"/>
                <a:ext cx="2254823" cy="419986"/>
              </a:xfrm>
              <a:prstGeom prst="rect">
                <a:avLst/>
              </a:prstGeom>
              <a:solidFill>
                <a:srgbClr val="0070C0">
                  <a:alpha val="41000"/>
                </a:srgbClr>
              </a:solidFill>
              <a:ln>
                <a:solidFill>
                  <a:srgbClr val="0070C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8DF15044-9203-7B43-A40A-333B8C7211D6}"/>
                  </a:ext>
                </a:extLst>
              </p:cNvPr>
              <p:cNvGrpSpPr/>
              <p:nvPr/>
            </p:nvGrpSpPr>
            <p:grpSpPr>
              <a:xfrm>
                <a:off x="2847528" y="2454959"/>
                <a:ext cx="7636772" cy="3222827"/>
                <a:chOff x="2847528" y="2454959"/>
                <a:chExt cx="7636772" cy="3222827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C97FB879-30DB-C444-A4C8-0745599966C4}"/>
                    </a:ext>
                  </a:extLst>
                </p:cNvPr>
                <p:cNvGrpSpPr/>
                <p:nvPr/>
              </p:nvGrpSpPr>
              <p:grpSpPr>
                <a:xfrm>
                  <a:off x="2860158" y="2454959"/>
                  <a:ext cx="7617053" cy="2802841"/>
                  <a:chOff x="2860158" y="2454959"/>
                  <a:chExt cx="7617053" cy="2802841"/>
                </a:xfrm>
              </p:grpSpPr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2FBDF82-56DD-9045-8E9D-E483A0CA2A72}"/>
                      </a:ext>
                    </a:extLst>
                  </p:cNvPr>
                  <p:cNvCxnSpPr/>
                  <p:nvPr/>
                </p:nvCxnSpPr>
                <p:spPr>
                  <a:xfrm>
                    <a:off x="2860158" y="4964198"/>
                    <a:ext cx="435935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38CC12FA-BE48-B546-B643-69CDDEF1AA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96093" y="3183038"/>
                    <a:ext cx="0" cy="178116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C187D76B-B6E5-6242-8178-7344E1592A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96093" y="3157627"/>
                    <a:ext cx="234507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4DB1443C-8317-E840-914F-A12C29D381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30598" y="2454959"/>
                    <a:ext cx="3" cy="702668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3423431C-1592-D248-9EC9-0A63C74AB3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30600" y="2454959"/>
                    <a:ext cx="341132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D2650DEE-BF32-0F41-85C8-47D46ACFF3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871732" y="2454959"/>
                    <a:ext cx="1" cy="2162079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87C78CC-A774-1E46-9352-D97CD6E70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71732" y="4617039"/>
                    <a:ext cx="1118307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24A9C55F-9617-9741-BF84-0B7C00E84D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165561" y="3816350"/>
                    <a:ext cx="0" cy="109855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B9F1BDC-6DDA-C849-9C45-51690B676D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65561" y="3816350"/>
                    <a:ext cx="2063750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7CED3B81-806F-D544-97EB-E0F577D9D9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29311" y="3816350"/>
                    <a:ext cx="0" cy="144145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B39ACA5-DE52-034A-A6D5-B416E0B1EF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229311" y="5257800"/>
                    <a:ext cx="2247900" cy="0"/>
                  </a:xfrm>
                  <a:prstGeom prst="line">
                    <a:avLst/>
                  </a:prstGeom>
                  <a:ln w="57150" cap="rnd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4CD9095-AA57-4B44-8380-E85A31F51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47528" y="4964198"/>
                  <a:ext cx="0" cy="713588"/>
                </a:xfrm>
                <a:prstGeom prst="line">
                  <a:avLst/>
                </a:prstGeom>
                <a:ln w="25400" cap="flat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BD322819-7D86-F64F-899F-635368252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84300" y="5257800"/>
                  <a:ext cx="0" cy="419986"/>
                </a:xfrm>
                <a:prstGeom prst="line">
                  <a:avLst/>
                </a:prstGeom>
                <a:ln w="25400" cap="flat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9436C-C1DE-EB43-A3D3-24E7C811BC7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761" y="4904989"/>
              <a:ext cx="1154420" cy="1"/>
            </a:xfrm>
            <a:prstGeom prst="line">
              <a:avLst/>
            </a:prstGeom>
            <a:ln w="571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AC1CC4F-60E0-044D-B6A8-FDE2E770D0E3}"/>
                </a:ext>
              </a:extLst>
            </p:cNvPr>
            <p:cNvCxnSpPr>
              <a:cxnSpLocks/>
            </p:cNvCxnSpPr>
            <p:nvPr/>
          </p:nvCxnSpPr>
          <p:spPr>
            <a:xfrm>
              <a:off x="4990039" y="4617038"/>
              <a:ext cx="0" cy="297861"/>
            </a:xfrm>
            <a:prstGeom prst="line">
              <a:avLst/>
            </a:prstGeom>
            <a:ln w="57150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8370D0-5A11-7946-B5AF-E02D6056A5FD}"/>
                </a:ext>
              </a:extLst>
            </p:cNvPr>
            <p:cNvSpPr/>
            <p:nvPr/>
          </p:nvSpPr>
          <p:spPr>
            <a:xfrm>
              <a:off x="3899920" y="4585680"/>
              <a:ext cx="1118307" cy="1092106"/>
            </a:xfrm>
            <a:prstGeom prst="rect">
              <a:avLst/>
            </a:prstGeom>
            <a:solidFill>
              <a:srgbClr val="0070C0">
                <a:alpha val="41000"/>
              </a:srgbClr>
            </a:solidFill>
            <a:ln>
              <a:solidFill>
                <a:srgbClr val="0070C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7F3D7-728A-FA4E-A509-E60A18EF4BA8}"/>
              </a:ext>
            </a:extLst>
          </p:cNvPr>
          <p:cNvGrpSpPr/>
          <p:nvPr/>
        </p:nvGrpSpPr>
        <p:grpSpPr>
          <a:xfrm>
            <a:off x="2847528" y="3536031"/>
            <a:ext cx="6328961" cy="2103338"/>
            <a:chOff x="2847528" y="3583486"/>
            <a:chExt cx="6328961" cy="210333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1492F0-2DE0-D24E-86C0-5F7B190A7ABA}"/>
                </a:ext>
              </a:extLst>
            </p:cNvPr>
            <p:cNvSpPr/>
            <p:nvPr/>
          </p:nvSpPr>
          <p:spPr>
            <a:xfrm>
              <a:off x="2860159" y="5074157"/>
              <a:ext cx="410010" cy="603629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A68225B-D98E-B64A-9A9A-263986D09F29}"/>
                </a:ext>
              </a:extLst>
            </p:cNvPr>
            <p:cNvSpPr/>
            <p:nvPr/>
          </p:nvSpPr>
          <p:spPr>
            <a:xfrm>
              <a:off x="3290293" y="3885626"/>
              <a:ext cx="240305" cy="1792160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B7C3AF-BF9A-F145-904D-3326A57553FF}"/>
                </a:ext>
              </a:extLst>
            </p:cNvPr>
            <p:cNvSpPr/>
            <p:nvPr/>
          </p:nvSpPr>
          <p:spPr>
            <a:xfrm>
              <a:off x="3552875" y="3583486"/>
              <a:ext cx="556651" cy="2103338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B461BC-6F12-8E4B-B04A-505D446C5243}"/>
                </a:ext>
              </a:extLst>
            </p:cNvPr>
            <p:cNvSpPr/>
            <p:nvPr/>
          </p:nvSpPr>
          <p:spPr>
            <a:xfrm>
              <a:off x="4120694" y="4914900"/>
              <a:ext cx="713102" cy="77192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BE61172-0638-4B45-8903-1DD45ABC88DB}"/>
                </a:ext>
              </a:extLst>
            </p:cNvPr>
            <p:cNvSpPr/>
            <p:nvPr/>
          </p:nvSpPr>
          <p:spPr>
            <a:xfrm>
              <a:off x="4854898" y="3816349"/>
              <a:ext cx="2042644" cy="1870475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CD3CA4-6288-5C4E-B20B-BB3892401148}"/>
                </a:ext>
              </a:extLst>
            </p:cNvPr>
            <p:cNvSpPr/>
            <p:nvPr/>
          </p:nvSpPr>
          <p:spPr>
            <a:xfrm>
              <a:off x="6918649" y="5257800"/>
              <a:ext cx="2254823" cy="419986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EBF2A2C-47A2-6949-B89C-2EE307B57404}"/>
                </a:ext>
              </a:extLst>
            </p:cNvPr>
            <p:cNvGrpSpPr/>
            <p:nvPr/>
          </p:nvGrpSpPr>
          <p:grpSpPr>
            <a:xfrm>
              <a:off x="2847528" y="3583486"/>
              <a:ext cx="6328961" cy="2094300"/>
              <a:chOff x="2847528" y="3583486"/>
              <a:chExt cx="6328961" cy="20943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B5878D8-C6CB-C64E-AE83-6075ED3F64C8}"/>
                  </a:ext>
                </a:extLst>
              </p:cNvPr>
              <p:cNvGrpSpPr/>
              <p:nvPr/>
            </p:nvGrpSpPr>
            <p:grpSpPr>
              <a:xfrm>
                <a:off x="2860158" y="3583486"/>
                <a:ext cx="6309242" cy="1674314"/>
                <a:chOff x="2860158" y="3583486"/>
                <a:chExt cx="6309242" cy="1674314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8C6E91B9-4D92-764F-B820-43A4AED08C95}"/>
                    </a:ext>
                  </a:extLst>
                </p:cNvPr>
                <p:cNvCxnSpPr/>
                <p:nvPr/>
              </p:nvCxnSpPr>
              <p:spPr>
                <a:xfrm>
                  <a:off x="2860158" y="5074157"/>
                  <a:ext cx="435935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05FF0D6-1C11-2B41-9B28-87CA37553D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6093" y="3892616"/>
                  <a:ext cx="0" cy="1181542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0C013EA-06F6-1242-B49C-641969831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6093" y="3892616"/>
                  <a:ext cx="234507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3BF63E98-4DF9-D940-BE83-5ACBDCAC80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0601" y="3600718"/>
                  <a:ext cx="0" cy="291898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5FF3F94-885E-AE4C-8715-6A5FAB0B3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0600" y="3583486"/>
                  <a:ext cx="600033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D6FA425-9497-3744-89B6-F54527942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317" y="3583486"/>
                  <a:ext cx="7316" cy="1331414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12C8197-DE9E-CA46-B3DF-57346A52A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0633" y="4914900"/>
                  <a:ext cx="727117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42C838B8-6821-EB4B-B502-6058AAA34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57750" y="3816350"/>
                  <a:ext cx="0" cy="109855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9EFB9AC-250D-7843-A30C-47A860905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57750" y="3816350"/>
                  <a:ext cx="2063750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F850E21-7AE6-FC43-A1EB-76B344A60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21500" y="3816350"/>
                  <a:ext cx="0" cy="144145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A7D84F6-2947-764D-8DA2-F7E75D40C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21500" y="5257800"/>
                  <a:ext cx="2247900" cy="0"/>
                </a:xfrm>
                <a:prstGeom prst="line">
                  <a:avLst/>
                </a:prstGeom>
                <a:ln w="57150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9A894DD-9BC6-8345-86EF-D26D47918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528" y="5074157"/>
                <a:ext cx="0" cy="603629"/>
              </a:xfrm>
              <a:prstGeom prst="line">
                <a:avLst/>
              </a:prstGeom>
              <a:ln w="25400" cap="flat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2BBD56A-FAAC-2047-8D9F-182A370AB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6489" y="5257800"/>
                <a:ext cx="0" cy="419986"/>
              </a:xfrm>
              <a:prstGeom prst="line">
                <a:avLst/>
              </a:prstGeom>
              <a:ln w="25400" cap="flat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ABB03-E756-0646-B34F-E5A054EA6725}"/>
              </a:ext>
            </a:extLst>
          </p:cNvPr>
          <p:cNvGrpSpPr/>
          <p:nvPr/>
        </p:nvGrpSpPr>
        <p:grpSpPr>
          <a:xfrm>
            <a:off x="2512256" y="3028876"/>
            <a:ext cx="827430" cy="869538"/>
            <a:chOff x="2512256" y="3076331"/>
            <a:chExt cx="827430" cy="86953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5327C55-B1F2-9A4A-B02B-A7FB5A630328}"/>
                </a:ext>
              </a:extLst>
            </p:cNvPr>
            <p:cNvSpPr txBox="1"/>
            <p:nvPr/>
          </p:nvSpPr>
          <p:spPr>
            <a:xfrm>
              <a:off x="2512256" y="3076331"/>
              <a:ext cx="827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Less Clamp Energy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B623AFE-661B-7344-8B47-5F546A478005}"/>
                </a:ext>
              </a:extLst>
            </p:cNvPr>
            <p:cNvCxnSpPr/>
            <p:nvPr/>
          </p:nvCxnSpPr>
          <p:spPr>
            <a:xfrm>
              <a:off x="3122537" y="3759643"/>
              <a:ext cx="119394" cy="18622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FD59BB-6482-9746-BDD3-56609FF05BB1}"/>
              </a:ext>
            </a:extLst>
          </p:cNvPr>
          <p:cNvGrpSpPr/>
          <p:nvPr/>
        </p:nvGrpSpPr>
        <p:grpSpPr>
          <a:xfrm>
            <a:off x="3139160" y="2565471"/>
            <a:ext cx="827430" cy="869538"/>
            <a:chOff x="3139160" y="2612926"/>
            <a:chExt cx="827430" cy="869538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B9F57D4-CBE3-6A4B-A798-78A99723F8D8}"/>
                </a:ext>
              </a:extLst>
            </p:cNvPr>
            <p:cNvSpPr txBox="1"/>
            <p:nvPr/>
          </p:nvSpPr>
          <p:spPr>
            <a:xfrm>
              <a:off x="3139160" y="2612926"/>
              <a:ext cx="827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Less Injection Energy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7E5AF411-4AAE-744E-87C1-56743DC0A6C1}"/>
                </a:ext>
              </a:extLst>
            </p:cNvPr>
            <p:cNvCxnSpPr/>
            <p:nvPr/>
          </p:nvCxnSpPr>
          <p:spPr>
            <a:xfrm>
              <a:off x="3749441" y="3296238"/>
              <a:ext cx="119394" cy="18622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97F6DE9-6216-3A49-9F9A-3208567CC706}"/>
              </a:ext>
            </a:extLst>
          </p:cNvPr>
          <p:cNvGrpSpPr/>
          <p:nvPr/>
        </p:nvGrpSpPr>
        <p:grpSpPr>
          <a:xfrm>
            <a:off x="4171789" y="2631734"/>
            <a:ext cx="827430" cy="1278821"/>
            <a:chOff x="3139160" y="2612926"/>
            <a:chExt cx="827430" cy="127882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26A290E-FA6E-4345-8209-DBFD8838BF54}"/>
                </a:ext>
              </a:extLst>
            </p:cNvPr>
            <p:cNvSpPr txBox="1"/>
            <p:nvPr/>
          </p:nvSpPr>
          <p:spPr>
            <a:xfrm>
              <a:off x="3139160" y="2612926"/>
              <a:ext cx="827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No Packing/ Holding Phase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1621868-E5F3-464C-8C8B-CC450244A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9593" y="3342945"/>
              <a:ext cx="4798" cy="5488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F75CB-1E56-A340-89C6-018AEA0ACDBF}"/>
              </a:ext>
            </a:extLst>
          </p:cNvPr>
          <p:cNvGrpSpPr/>
          <p:nvPr/>
        </p:nvGrpSpPr>
        <p:grpSpPr>
          <a:xfrm>
            <a:off x="9176489" y="4546600"/>
            <a:ext cx="1638429" cy="561537"/>
            <a:chOff x="9176489" y="4546600"/>
            <a:chExt cx="1638429" cy="5615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18E927-099C-5644-898C-129B93D8A370}"/>
                </a:ext>
              </a:extLst>
            </p:cNvPr>
            <p:cNvCxnSpPr/>
            <p:nvPr/>
          </p:nvCxnSpPr>
          <p:spPr>
            <a:xfrm flipH="1" flipV="1">
              <a:off x="9176489" y="4546600"/>
              <a:ext cx="6922" cy="5615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E4754BCF-C38F-774C-A856-D5EA881C5DD6}"/>
                </a:ext>
              </a:extLst>
            </p:cNvPr>
            <p:cNvSpPr/>
            <p:nvPr/>
          </p:nvSpPr>
          <p:spPr>
            <a:xfrm>
              <a:off x="9183411" y="4608577"/>
              <a:ext cx="620989" cy="457119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9E526E4-DD42-B44B-8A3B-8B3B61177AFE}"/>
                </a:ext>
              </a:extLst>
            </p:cNvPr>
            <p:cNvSpPr txBox="1"/>
            <p:nvPr/>
          </p:nvSpPr>
          <p:spPr>
            <a:xfrm>
              <a:off x="9866889" y="4575262"/>
              <a:ext cx="948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FASTER CYCLE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04D6515-9F8F-6240-B4B3-B2C68894977F}"/>
              </a:ext>
            </a:extLst>
          </p:cNvPr>
          <p:cNvSpPr txBox="1"/>
          <p:nvPr/>
        </p:nvSpPr>
        <p:spPr>
          <a:xfrm>
            <a:off x="5556496" y="2222995"/>
            <a:ext cx="4943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 TO 20%+ </a:t>
            </a:r>
            <a:br>
              <a:rPr lang="en-US" sz="40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0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 ENERGY</a:t>
            </a:r>
          </a:p>
        </p:txBody>
      </p:sp>
    </p:spTree>
    <p:extLst>
      <p:ext uri="{BB962C8B-B14F-4D97-AF65-F5344CB8AC3E}">
        <p14:creationId xmlns:p14="http://schemas.microsoft.com/office/powerpoint/2010/main" val="7655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0" y="-363149"/>
            <a:ext cx="11228746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Battery Case Example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01DF7-C038-464F-AF05-7D9E2D75B689}"/>
              </a:ext>
            </a:extLst>
          </p:cNvPr>
          <p:cNvSpPr txBox="1"/>
          <p:nvPr/>
        </p:nvSpPr>
        <p:spPr>
          <a:xfrm>
            <a:off x="415264" y="2628110"/>
            <a:ext cx="4153724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Lower Energy Use: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 Light"/>
            </a:endParaRP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chemeClr val="bg1"/>
                </a:solidFill>
                <a:sym typeface="Helvetica Light"/>
              </a:rPr>
              <a:t>Recycle Use:</a:t>
            </a:r>
            <a:br>
              <a:rPr lang="en-US" sz="3600" b="1" dirty="0">
                <a:solidFill>
                  <a:schemeClr val="bg1"/>
                </a:solidFill>
                <a:sym typeface="Helvetica Light"/>
              </a:rPr>
            </a:br>
            <a:r>
              <a:rPr lang="en-US" sz="2400" b="1" dirty="0">
                <a:solidFill>
                  <a:schemeClr val="bg1"/>
                </a:solidFill>
                <a:sym typeface="Helvetica Light"/>
              </a:rPr>
              <a:t>      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chemeClr val="bg1"/>
                </a:solidFill>
                <a:sym typeface="Helvetica Light"/>
              </a:rPr>
              <a:t>Operating Efficiency: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Wear &amp; Tear: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B6E8D6-3AB2-1440-B8D7-689A624657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747" l="9913" r="89978">
                        <a14:foregroundMark x1="29194" y1="90422" x2="34641" y2="91721"/>
                        <a14:foregroundMark x1="34641" y1="91721" x2="39978" y2="90747"/>
                        <a14:foregroundMark x1="39978" y1="90747" x2="40632" y2="9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314" y="1114610"/>
            <a:ext cx="5151535" cy="3456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8B734-4836-4B4F-BB2B-87B0FA306339}"/>
              </a:ext>
            </a:extLst>
          </p:cNvPr>
          <p:cNvSpPr txBox="1"/>
          <p:nvPr/>
        </p:nvSpPr>
        <p:spPr>
          <a:xfrm>
            <a:off x="4695037" y="2667590"/>
            <a:ext cx="4153724" cy="30982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Light"/>
              </a:rPr>
              <a:t>10%+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C000"/>
                </a:solidFill>
                <a:sym typeface="Helvetica Light"/>
              </a:rPr>
              <a:t>Up to 90% </a:t>
            </a:r>
            <a:br>
              <a:rPr lang="en-US" sz="3600" b="1" dirty="0">
                <a:solidFill>
                  <a:srgbClr val="FFC000"/>
                </a:solidFill>
                <a:sym typeface="Helvetica Light"/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Light"/>
              </a:rPr>
              <a:t>(75% PCR, 15% Regrind)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C000"/>
                </a:solidFill>
                <a:sym typeface="Helvetica Light"/>
              </a:rPr>
              <a:t>18% Increase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Light"/>
              </a:rPr>
              <a:t>Eliminated Mold</a:t>
            </a:r>
            <a:endParaRPr lang="en-US" sz="3600" b="1" dirty="0">
              <a:solidFill>
                <a:srgbClr val="FFC000"/>
              </a:solidFill>
              <a:sym typeface="Helvetica Light"/>
            </a:endParaRPr>
          </a:p>
          <a:p>
            <a:pPr marL="0" marR="0" indent="0" defTabSz="825500" rtl="0" fontAlgn="auto" latinLnBrk="0" hangingPunct="0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Light"/>
              </a:rPr>
              <a:t>Damage Issue</a:t>
            </a:r>
          </a:p>
        </p:txBody>
      </p:sp>
    </p:spTree>
    <p:extLst>
      <p:ext uri="{BB962C8B-B14F-4D97-AF65-F5344CB8AC3E}">
        <p14:creationId xmlns:p14="http://schemas.microsoft.com/office/powerpoint/2010/main" val="41714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F3B3038-C4E1-564C-90E2-9766F17CCCFD}"/>
              </a:ext>
            </a:extLst>
          </p:cNvPr>
          <p:cNvSpPr/>
          <p:nvPr/>
        </p:nvSpPr>
        <p:spPr>
          <a:xfrm>
            <a:off x="39847" y="2082796"/>
            <a:ext cx="12192001" cy="47752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EBE32A-DAEE-914C-8DB3-09B791CCCD1F}"/>
              </a:ext>
            </a:extLst>
          </p:cNvPr>
          <p:cNvGrpSpPr/>
          <p:nvPr/>
        </p:nvGrpSpPr>
        <p:grpSpPr>
          <a:xfrm>
            <a:off x="1606030" y="2331017"/>
            <a:ext cx="9291124" cy="4519262"/>
            <a:chOff x="-66003" y="1534699"/>
            <a:chExt cx="9291124" cy="4519262"/>
          </a:xfrm>
        </p:grpSpPr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33E89E75-C1AC-344A-81B2-3D197FC7DE5C}"/>
                </a:ext>
              </a:extLst>
            </p:cNvPr>
            <p:cNvSpPr/>
            <p:nvPr/>
          </p:nvSpPr>
          <p:spPr>
            <a:xfrm>
              <a:off x="2193836" y="2169472"/>
              <a:ext cx="952501" cy="95250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F0F18683-8396-3346-A5E8-DCAE338A0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882" y="2393942"/>
              <a:ext cx="7524184" cy="36600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C61B4F12-8281-874C-93B1-6EC1575139D3}"/>
                </a:ext>
              </a:extLst>
            </p:cNvPr>
            <p:cNvSpPr/>
            <p:nvPr/>
          </p:nvSpPr>
          <p:spPr>
            <a:xfrm>
              <a:off x="5984321" y="4990206"/>
              <a:ext cx="952501" cy="95250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2A28BB3F-A7C4-554D-AC88-D0D86D9D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6409" y="2377700"/>
              <a:ext cx="546101" cy="615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E7C760B8-AADF-614E-910C-A99440B4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0221" y="5107681"/>
              <a:ext cx="508001" cy="7175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Line">
              <a:extLst>
                <a:ext uri="{FF2B5EF4-FFF2-40B4-BE49-F238E27FC236}">
                  <a16:creationId xmlns:a16="http://schemas.microsoft.com/office/drawing/2014/main" id="{4F70A5BF-0C1E-A747-B0DF-220FC396E3E6}"/>
                </a:ext>
              </a:extLst>
            </p:cNvPr>
            <p:cNvSpPr/>
            <p:nvPr/>
          </p:nvSpPr>
          <p:spPr>
            <a:xfrm flipV="1">
              <a:off x="3146337" y="2645722"/>
              <a:ext cx="1841042" cy="0"/>
            </a:xfrm>
            <a:prstGeom prst="line">
              <a:avLst/>
            </a:prstGeom>
            <a:ln w="25400">
              <a:solidFill>
                <a:srgbClr val="00B05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F0F243CC-3FC6-A548-930E-75A06B7A188F}"/>
                </a:ext>
              </a:extLst>
            </p:cNvPr>
            <p:cNvSpPr/>
            <p:nvPr/>
          </p:nvSpPr>
          <p:spPr>
            <a:xfrm>
              <a:off x="4987379" y="2645722"/>
              <a:ext cx="1" cy="619590"/>
            </a:xfrm>
            <a:prstGeom prst="line">
              <a:avLst/>
            </a:prstGeom>
            <a:ln w="25400">
              <a:solidFill>
                <a:srgbClr val="00B050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BC1A8D28-50D1-1C47-9892-60ACEE749BFD}"/>
                </a:ext>
              </a:extLst>
            </p:cNvPr>
            <p:cNvSpPr/>
            <p:nvPr/>
          </p:nvSpPr>
          <p:spPr>
            <a:xfrm flipH="1" flipV="1">
              <a:off x="6200211" y="4348163"/>
              <a:ext cx="235279" cy="642041"/>
            </a:xfrm>
            <a:prstGeom prst="line">
              <a:avLst/>
            </a:prstGeom>
            <a:ln w="25400">
              <a:solidFill>
                <a:srgbClr val="00B050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USER…">
              <a:extLst>
                <a:ext uri="{FF2B5EF4-FFF2-40B4-BE49-F238E27FC236}">
                  <a16:creationId xmlns:a16="http://schemas.microsoft.com/office/drawing/2014/main" id="{B711877D-E4FF-A84E-84C7-291EF65D5395}"/>
                </a:ext>
              </a:extLst>
            </p:cNvPr>
            <p:cNvSpPr txBox="1"/>
            <p:nvPr/>
          </p:nvSpPr>
          <p:spPr>
            <a:xfrm>
              <a:off x="-66003" y="2327986"/>
              <a:ext cx="2474620" cy="13425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/>
            <a:p>
              <a:pPr algn="ctr" defTabSz="228600">
                <a:lnSpc>
                  <a:spcPct val="80000"/>
                </a:lnSpc>
                <a:spcBef>
                  <a:spcPts val="50"/>
                </a:spcBef>
                <a:defRPr sz="70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sz="24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</a:t>
              </a:r>
            </a:p>
            <a:p>
              <a:pPr algn="ctr" defTabSz="228600">
                <a:lnSpc>
                  <a:spcPct val="80000"/>
                </a:lnSpc>
                <a:spcBef>
                  <a:spcPts val="50"/>
                </a:spcBef>
                <a:defRPr sz="36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sz="24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INTERFACE</a:t>
              </a:r>
            </a:p>
          </p:txBody>
        </p:sp>
        <p:sp>
          <p:nvSpPr>
            <p:cNvPr id="24" name="SOFTWARE">
              <a:extLst>
                <a:ext uri="{FF2B5EF4-FFF2-40B4-BE49-F238E27FC236}">
                  <a16:creationId xmlns:a16="http://schemas.microsoft.com/office/drawing/2014/main" id="{ADEEA101-F416-C447-AF01-0AC1AED9C1A3}"/>
                </a:ext>
              </a:extLst>
            </p:cNvPr>
            <p:cNvSpPr txBox="1"/>
            <p:nvPr/>
          </p:nvSpPr>
          <p:spPr>
            <a:xfrm>
              <a:off x="6437300" y="4875921"/>
              <a:ext cx="2787821" cy="4635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>
              <a:lvl1pPr defTabSz="457200">
                <a:lnSpc>
                  <a:spcPct val="80000"/>
                </a:lnSpc>
                <a:spcBef>
                  <a:spcPts val="100"/>
                </a:spcBef>
                <a:defRPr sz="53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 algn="ctr"/>
              <a:r>
                <a:rPr sz="24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SOFTWARE</a:t>
              </a:r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BE5E798A-2547-C84F-A29B-D661F6B8D19F}"/>
                </a:ext>
              </a:extLst>
            </p:cNvPr>
            <p:cNvSpPr/>
            <p:nvPr/>
          </p:nvSpPr>
          <p:spPr>
            <a:xfrm flipH="1">
              <a:off x="5288208" y="2327986"/>
              <a:ext cx="284459" cy="1418741"/>
            </a:xfrm>
            <a:prstGeom prst="line">
              <a:avLst/>
            </a:prstGeom>
            <a:ln w="25400">
              <a:solidFill>
                <a:srgbClr val="00B050"/>
              </a:solidFill>
              <a:miter lim="400000"/>
              <a:tailEnd type="oval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6" name="USER…">
              <a:extLst>
                <a:ext uri="{FF2B5EF4-FFF2-40B4-BE49-F238E27FC236}">
                  <a16:creationId xmlns:a16="http://schemas.microsoft.com/office/drawing/2014/main" id="{4C48D6AE-38F6-3E4B-9EE2-B39477A43A3F}"/>
                </a:ext>
              </a:extLst>
            </p:cNvPr>
            <p:cNvSpPr txBox="1"/>
            <p:nvPr/>
          </p:nvSpPr>
          <p:spPr>
            <a:xfrm>
              <a:off x="4253880" y="1534699"/>
              <a:ext cx="2551626" cy="11010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/>
            <a:lstStyle/>
            <a:p>
              <a:pPr algn="ctr" defTabSz="228600">
                <a:lnSpc>
                  <a:spcPct val="80000"/>
                </a:lnSpc>
                <a:spcBef>
                  <a:spcPts val="50"/>
                </a:spcBef>
                <a:defRPr sz="70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PRESSURE</a:t>
              </a:r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b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SENSOR</a:t>
              </a:r>
              <a:endParaRPr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886E5434-DD9B-BD4C-89C4-FB282A1237F8}"/>
              </a:ext>
            </a:extLst>
          </p:cNvPr>
          <p:cNvSpPr txBox="1">
            <a:spLocks/>
          </p:cNvSpPr>
          <p:nvPr/>
        </p:nvSpPr>
        <p:spPr>
          <a:xfrm>
            <a:off x="197570" y="-20709"/>
            <a:ext cx="11796857" cy="1706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iMFLUX SYSTEM </a:t>
            </a:r>
            <a:br>
              <a:rPr lang="en-US" sz="48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CONSTANT PRESSURE MOLDING PLATFORM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2070AB-B946-3546-A4B3-FF723A74639E}"/>
              </a:ext>
            </a:extLst>
          </p:cNvPr>
          <p:cNvSpPr/>
          <p:nvPr/>
        </p:nvSpPr>
        <p:spPr>
          <a:xfrm>
            <a:off x="5021169" y="1347019"/>
            <a:ext cx="7165576" cy="4513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2C34D-D7B5-464B-A47F-26DD9826D250}"/>
              </a:ext>
            </a:extLst>
          </p:cNvPr>
          <p:cNvSpPr/>
          <p:nvPr/>
        </p:nvSpPr>
        <p:spPr>
          <a:xfrm>
            <a:off x="10510" y="1347019"/>
            <a:ext cx="5010659" cy="451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BB501E6-C24B-654D-A628-E7C5869F78F4}"/>
              </a:ext>
            </a:extLst>
          </p:cNvPr>
          <p:cNvGrpSpPr/>
          <p:nvPr/>
        </p:nvGrpSpPr>
        <p:grpSpPr>
          <a:xfrm>
            <a:off x="833767" y="878926"/>
            <a:ext cx="3451626" cy="4575622"/>
            <a:chOff x="16938311" y="1431631"/>
            <a:chExt cx="6903252" cy="91512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E4A3412-07F4-CF43-955C-A0AC93506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38311" y="3251311"/>
              <a:ext cx="6903252" cy="4572000"/>
            </a:xfrm>
            <a:prstGeom prst="rect">
              <a:avLst/>
            </a:prstGeom>
            <a:effectLst>
              <a:reflection stA="33000" endPos="65000" dist="50800" dir="5400000" sy="-100000" algn="bl" rotWithShape="0"/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275BE-A2CB-AE4D-9D4A-FB4A48795ECB}"/>
                </a:ext>
              </a:extLst>
            </p:cNvPr>
            <p:cNvSpPr txBox="1"/>
            <p:nvPr/>
          </p:nvSpPr>
          <p:spPr>
            <a:xfrm>
              <a:off x="18635701" y="1431631"/>
              <a:ext cx="3563068" cy="7735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Light"/>
                </a:rPr>
                <a:t>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D844FF-1CD3-3841-BDC4-EB55AEE76444}"/>
                </a:ext>
              </a:extLst>
            </p:cNvPr>
            <p:cNvSpPr txBox="1"/>
            <p:nvPr/>
          </p:nvSpPr>
          <p:spPr>
            <a:xfrm>
              <a:off x="16938311" y="8448956"/>
              <a:ext cx="6903252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LIGHTER </a:t>
              </a:r>
              <a:b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</a:br>
              <a:r>
                <a:rPr lang="en-US" sz="3300" b="1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PARTS</a:t>
              </a:r>
              <a:endParaRPr lang="en-US" sz="33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16F5EF1-37DF-F044-A974-6E3681669F59}"/>
              </a:ext>
            </a:extLst>
          </p:cNvPr>
          <p:cNvSpPr txBox="1"/>
          <p:nvPr/>
        </p:nvSpPr>
        <p:spPr>
          <a:xfrm>
            <a:off x="5519057" y="2547418"/>
            <a:ext cx="643629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20040" indent="-32004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1-3%+ material reduction </a:t>
            </a:r>
          </a:p>
          <a:p>
            <a:pPr marL="320040" indent="-320040" defTabSz="412750" hangingPunct="0">
              <a:lnSpc>
                <a:spcPts val="456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 to 25% light-weighting potential</a:t>
            </a:r>
          </a:p>
        </p:txBody>
      </p:sp>
    </p:spTree>
    <p:extLst>
      <p:ext uri="{BB962C8B-B14F-4D97-AF65-F5344CB8AC3E}">
        <p14:creationId xmlns:p14="http://schemas.microsoft.com/office/powerpoint/2010/main" val="1777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18ED7C-A53F-4E41-95B8-66BFD052F725}"/>
              </a:ext>
            </a:extLst>
          </p:cNvPr>
          <p:cNvSpPr/>
          <p:nvPr/>
        </p:nvSpPr>
        <p:spPr>
          <a:xfrm>
            <a:off x="5213231" y="2507912"/>
            <a:ext cx="4922874" cy="34343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C8876C-DC77-2E4B-8EA7-BC6E543AEB4C}"/>
              </a:ext>
            </a:extLst>
          </p:cNvPr>
          <p:cNvSpPr/>
          <p:nvPr/>
        </p:nvSpPr>
        <p:spPr>
          <a:xfrm>
            <a:off x="179953" y="2507912"/>
            <a:ext cx="4922874" cy="34343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sz="5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REDUCED PART WEIGHT</a:t>
            </a:r>
            <a:endParaRPr lang="en-US" sz="5400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 Pressure Differential Yields 1-3% Lower Part Weight</a:t>
            </a:r>
          </a:p>
        </p:txBody>
      </p:sp>
      <p:pic>
        <p:nvPicPr>
          <p:cNvPr id="2" name="Online Media 1" descr="CREST CONV FILL ANIMATION copy.mov">
            <a:hlinkClick r:id="" action="ppaction://media"/>
            <a:extLst>
              <a:ext uri="{FF2B5EF4-FFF2-40B4-BE49-F238E27FC236}">
                <a16:creationId xmlns:a16="http://schemas.microsoft.com/office/drawing/2014/main" id="{C08E9E20-A6F8-EF48-A80C-B459B7730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18" t="9141" r="1886" b="9490"/>
          <a:stretch/>
        </p:blipFill>
        <p:spPr>
          <a:xfrm>
            <a:off x="371339" y="2741828"/>
            <a:ext cx="4486940" cy="2881423"/>
          </a:xfrm>
          <a:prstGeom prst="rect">
            <a:avLst/>
          </a:prstGeom>
        </p:spPr>
      </p:pic>
      <p:pic>
        <p:nvPicPr>
          <p:cNvPr id="3" name="Online Media 2" descr="CREST iMFLUX ANIMATION copy.mov">
            <a:hlinkClick r:id="" action="ppaction://media"/>
            <a:extLst>
              <a:ext uri="{FF2B5EF4-FFF2-40B4-BE49-F238E27FC236}">
                <a16:creationId xmlns:a16="http://schemas.microsoft.com/office/drawing/2014/main" id="{DE28FF43-8EB0-C14F-B841-E9DECFBFCE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605" t="9141" r="2718" b="9490"/>
          <a:stretch/>
        </p:blipFill>
        <p:spPr>
          <a:xfrm>
            <a:off x="5495124" y="2741828"/>
            <a:ext cx="4359089" cy="2881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84252-FAC4-7A45-932D-E1C2D421FB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4" b="93015" l="6786" r="90000">
                        <a14:foregroundMark x1="6786" y1="30331" x2="6786" y2="30331"/>
                        <a14:foregroundMark x1="22143" y1="5515" x2="22143" y2="5515"/>
                        <a14:foregroundMark x1="34821" y1="1838" x2="34821" y2="1838"/>
                        <a14:foregroundMark x1="64107" y1="93015" x2="64107" y2="93015"/>
                        <a14:foregroundMark x1="90000" y1="75368" x2="90000" y2="7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07" y="2720388"/>
            <a:ext cx="3010132" cy="2924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8D518-B9AC-384D-94E4-06EDC14543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04" b="94815" l="8197" r="90000">
                        <a14:foregroundMark x1="8197" y1="31852" x2="8197" y2="31852"/>
                        <a14:foregroundMark x1="24590" y1="3704" x2="24590" y2="3704"/>
                        <a14:foregroundMark x1="63115" y1="94815" x2="63115" y2="9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6" y="2720388"/>
            <a:ext cx="3303180" cy="2924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EA4E2F-CC0C-0048-9E2C-C4512F8E9CBB}"/>
              </a:ext>
            </a:extLst>
          </p:cNvPr>
          <p:cNvSpPr txBox="1"/>
          <p:nvPr/>
        </p:nvSpPr>
        <p:spPr>
          <a:xfrm>
            <a:off x="295254" y="4429366"/>
            <a:ext cx="1671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</a:t>
            </a: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Pressure Differential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7CA26-8CB8-934E-A417-A3339CEC9A38}"/>
              </a:ext>
            </a:extLst>
          </p:cNvPr>
          <p:cNvSpPr txBox="1"/>
          <p:nvPr/>
        </p:nvSpPr>
        <p:spPr>
          <a:xfrm>
            <a:off x="5441689" y="4417541"/>
            <a:ext cx="1671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</a:t>
            </a: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Pressure Differential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D153B-D5E0-ED45-96CF-0FD058107716}"/>
              </a:ext>
            </a:extLst>
          </p:cNvPr>
          <p:cNvSpPr txBox="1"/>
          <p:nvPr/>
        </p:nvSpPr>
        <p:spPr>
          <a:xfrm>
            <a:off x="179954" y="1868269"/>
            <a:ext cx="4922874" cy="659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spcBef>
                <a:spcPts val="900"/>
              </a:spcBef>
            </a:pPr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CONVENTIONAL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2F174-189D-674B-9537-E3ACB041189B}"/>
              </a:ext>
            </a:extLst>
          </p:cNvPr>
          <p:cNvSpPr txBox="1"/>
          <p:nvPr/>
        </p:nvSpPr>
        <p:spPr>
          <a:xfrm>
            <a:off x="5213231" y="1873871"/>
            <a:ext cx="4922874" cy="659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spcBef>
                <a:spcPts val="900"/>
              </a:spcBef>
            </a:pPr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iMFLUX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7B55B8-E12D-AD4C-AF58-687D1CB8C39B}"/>
              </a:ext>
            </a:extLst>
          </p:cNvPr>
          <p:cNvGrpSpPr/>
          <p:nvPr/>
        </p:nvGrpSpPr>
        <p:grpSpPr>
          <a:xfrm>
            <a:off x="9736349" y="3198488"/>
            <a:ext cx="2818488" cy="2142181"/>
            <a:chOff x="20216652" y="8823138"/>
            <a:chExt cx="2818488" cy="2142181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69D55F3A-F6A2-6943-A4F6-CC5CC3C5991C}"/>
                </a:ext>
              </a:extLst>
            </p:cNvPr>
            <p:cNvSpPr/>
            <p:nvPr/>
          </p:nvSpPr>
          <p:spPr>
            <a:xfrm>
              <a:off x="21137799" y="8823138"/>
              <a:ext cx="936864" cy="794790"/>
            </a:xfrm>
            <a:prstGeom prst="downArrow">
              <a:avLst/>
            </a:prstGeom>
            <a:solidFill>
              <a:srgbClr val="FFC000">
                <a:alpha val="36078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96C784-A5F5-CF4C-9B19-B97EBEFC81C7}"/>
                </a:ext>
              </a:extLst>
            </p:cNvPr>
            <p:cNvSpPr txBox="1"/>
            <p:nvPr/>
          </p:nvSpPr>
          <p:spPr>
            <a:xfrm>
              <a:off x="20216652" y="9747037"/>
              <a:ext cx="2818488" cy="1218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1-3% </a:t>
              </a:r>
              <a:b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</a:br>
              <a: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Weight Reduction</a:t>
              </a:r>
              <a:endParaRPr kumimoji="0" lang="en-US" sz="2000" b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 Condensed" charset="0"/>
                <a:ea typeface="Helvetica Neue Condensed" charset="0"/>
                <a:cs typeface="Helvetica Neue Condensed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9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9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878906-892A-8F49-8DA9-8924F77116AA}"/>
              </a:ext>
            </a:extLst>
          </p:cNvPr>
          <p:cNvGrpSpPr/>
          <p:nvPr/>
        </p:nvGrpSpPr>
        <p:grpSpPr>
          <a:xfrm>
            <a:off x="501503" y="2213275"/>
            <a:ext cx="6196380" cy="3778167"/>
            <a:chOff x="501503" y="2213275"/>
            <a:chExt cx="6196380" cy="3778167"/>
          </a:xfrm>
        </p:grpSpPr>
        <p:sp>
          <p:nvSpPr>
            <p:cNvPr id="99" name="Slide Number Placeholder 1">
              <a:extLst>
                <a:ext uri="{FF2B5EF4-FFF2-40B4-BE49-F238E27FC236}">
                  <a16:creationId xmlns:a16="http://schemas.microsoft.com/office/drawing/2014/main" id="{8C7E89E7-4210-CD41-9110-EBA271B4014E}"/>
                </a:ext>
              </a:extLst>
            </p:cNvPr>
            <p:cNvSpPr txBox="1">
              <a:spLocks/>
            </p:cNvSpPr>
            <p:nvPr/>
          </p:nvSpPr>
          <p:spPr>
            <a:xfrm>
              <a:off x="899434" y="5456027"/>
              <a:ext cx="899326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0.020”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0F720B2-8175-054F-9447-BBEC7BAD71EC}"/>
                </a:ext>
              </a:extLst>
            </p:cNvPr>
            <p:cNvSpPr/>
            <p:nvPr/>
          </p:nvSpPr>
          <p:spPr>
            <a:xfrm>
              <a:off x="1133414" y="2265640"/>
              <a:ext cx="5564469" cy="31340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80000"/>
                  </a:schemeClr>
                </a:gs>
                <a:gs pos="86000">
                  <a:schemeClr val="tx1">
                    <a:lumMod val="65000"/>
                    <a:lumOff val="35000"/>
                    <a:alpha val="85000"/>
                  </a:schemeClr>
                </a:gs>
                <a:gs pos="100000">
                  <a:schemeClr val="tx1">
                    <a:lumMod val="50000"/>
                    <a:lumOff val="50000"/>
                    <a:alpha val="50000"/>
                  </a:schemeClr>
                </a:gs>
              </a:gsLst>
              <a:lin ang="16200000" scaled="1"/>
              <a:tileRect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1" name="Shape 482">
              <a:extLst>
                <a:ext uri="{FF2B5EF4-FFF2-40B4-BE49-F238E27FC236}">
                  <a16:creationId xmlns:a16="http://schemas.microsoft.com/office/drawing/2014/main" id="{3747AFC4-C2D5-AF4D-B8FF-6A7CF2949331}"/>
                </a:ext>
              </a:extLst>
            </p:cNvPr>
            <p:cNvSpPr/>
            <p:nvPr/>
          </p:nvSpPr>
          <p:spPr>
            <a:xfrm rot="16200000">
              <a:off x="-865625" y="3639672"/>
              <a:ext cx="3072809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sz="16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Cavity Pressure</a:t>
              </a:r>
              <a:endParaRPr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2" name="Shape 470">
              <a:extLst>
                <a:ext uri="{FF2B5EF4-FFF2-40B4-BE49-F238E27FC236}">
                  <a16:creationId xmlns:a16="http://schemas.microsoft.com/office/drawing/2014/main" id="{B57A2210-9CC8-674A-95DF-A5455768E8D8}"/>
                </a:ext>
              </a:extLst>
            </p:cNvPr>
            <p:cNvSpPr/>
            <p:nvPr/>
          </p:nvSpPr>
          <p:spPr>
            <a:xfrm flipV="1">
              <a:off x="1153783" y="2213275"/>
              <a:ext cx="1" cy="3168998"/>
            </a:xfrm>
            <a:prstGeom prst="line">
              <a:avLst/>
            </a:prstGeom>
            <a:ln w="76200">
              <a:solidFill>
                <a:schemeClr val="bg2">
                  <a:lumMod val="90000"/>
                  <a:alpha val="3200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2400"/>
            </a:p>
          </p:txBody>
        </p:sp>
        <p:sp>
          <p:nvSpPr>
            <p:cNvPr id="103" name="Shape 482">
              <a:extLst>
                <a:ext uri="{FF2B5EF4-FFF2-40B4-BE49-F238E27FC236}">
                  <a16:creationId xmlns:a16="http://schemas.microsoft.com/office/drawing/2014/main" id="{B303BE7F-EB57-F34C-86D9-D2632941E691}"/>
                </a:ext>
              </a:extLst>
            </p:cNvPr>
            <p:cNvSpPr/>
            <p:nvPr/>
          </p:nvSpPr>
          <p:spPr>
            <a:xfrm>
              <a:off x="1972055" y="5652888"/>
              <a:ext cx="3072809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sz="16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Wall Thickness</a:t>
              </a:r>
              <a:endParaRPr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4" name="Shape 470">
              <a:extLst>
                <a:ext uri="{FF2B5EF4-FFF2-40B4-BE49-F238E27FC236}">
                  <a16:creationId xmlns:a16="http://schemas.microsoft.com/office/drawing/2014/main" id="{CEB921B9-3FEA-7F45-87FA-94DD8F1AF11C}"/>
                </a:ext>
              </a:extLst>
            </p:cNvPr>
            <p:cNvSpPr/>
            <p:nvPr/>
          </p:nvSpPr>
          <p:spPr>
            <a:xfrm rot="5400000" flipH="1" flipV="1">
              <a:off x="3910778" y="2633792"/>
              <a:ext cx="632" cy="5496332"/>
            </a:xfrm>
            <a:prstGeom prst="line">
              <a:avLst/>
            </a:prstGeom>
            <a:ln w="76200">
              <a:solidFill>
                <a:schemeClr val="bg2">
                  <a:lumMod val="90000"/>
                  <a:alpha val="3200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1200"/>
            </a:p>
          </p:txBody>
        </p:sp>
        <p:sp>
          <p:nvSpPr>
            <p:cNvPr id="105" name="Slide Number Placeholder 1">
              <a:extLst>
                <a:ext uri="{FF2B5EF4-FFF2-40B4-BE49-F238E27FC236}">
                  <a16:creationId xmlns:a16="http://schemas.microsoft.com/office/drawing/2014/main" id="{6E49119A-EBFF-474F-B09B-951F77AAFD2B}"/>
                </a:ext>
              </a:extLst>
            </p:cNvPr>
            <p:cNvSpPr txBox="1">
              <a:spLocks/>
            </p:cNvSpPr>
            <p:nvPr/>
          </p:nvSpPr>
          <p:spPr>
            <a:xfrm>
              <a:off x="1951604" y="5463768"/>
              <a:ext cx="899328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0.030”</a:t>
              </a:r>
            </a:p>
          </p:txBody>
        </p:sp>
        <p:sp>
          <p:nvSpPr>
            <p:cNvPr id="106" name="Slide Number Placeholder 1">
              <a:extLst>
                <a:ext uri="{FF2B5EF4-FFF2-40B4-BE49-F238E27FC236}">
                  <a16:creationId xmlns:a16="http://schemas.microsoft.com/office/drawing/2014/main" id="{19B7A489-C95F-C545-9FF4-D9136437EB46}"/>
                </a:ext>
              </a:extLst>
            </p:cNvPr>
            <p:cNvSpPr txBox="1">
              <a:spLocks/>
            </p:cNvSpPr>
            <p:nvPr/>
          </p:nvSpPr>
          <p:spPr>
            <a:xfrm>
              <a:off x="5330021" y="5463768"/>
              <a:ext cx="744121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0.060”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64C2741-85DB-B746-8918-66E49B1BD405}"/>
                </a:ext>
              </a:extLst>
            </p:cNvPr>
            <p:cNvCxnSpPr/>
            <p:nvPr/>
          </p:nvCxnSpPr>
          <p:spPr>
            <a:xfrm>
              <a:off x="1470526" y="5373289"/>
              <a:ext cx="0" cy="858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4CC9680-2F2B-CF45-94E4-352E5B66725C}"/>
                </a:ext>
              </a:extLst>
            </p:cNvPr>
            <p:cNvCxnSpPr/>
            <p:nvPr/>
          </p:nvCxnSpPr>
          <p:spPr>
            <a:xfrm>
              <a:off x="2537326" y="5379639"/>
              <a:ext cx="0" cy="858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5C1852F-04CE-FE4C-916D-3C84E314565D}"/>
                </a:ext>
              </a:extLst>
            </p:cNvPr>
            <p:cNvGrpSpPr/>
            <p:nvPr/>
          </p:nvGrpSpPr>
          <p:grpSpPr>
            <a:xfrm>
              <a:off x="3629526" y="5385989"/>
              <a:ext cx="2144292" cy="99503"/>
              <a:chOff x="14871961" y="11069687"/>
              <a:chExt cx="4288583" cy="199005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C5F94B4-92F5-8442-8793-0DDC6FC54C76}"/>
                  </a:ext>
                </a:extLst>
              </p:cNvPr>
              <p:cNvCxnSpPr/>
              <p:nvPr/>
            </p:nvCxnSpPr>
            <p:spPr>
              <a:xfrm>
                <a:off x="14871961" y="11069687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63FCC7C-E57D-F743-9567-852A709B1D37}"/>
                  </a:ext>
                </a:extLst>
              </p:cNvPr>
              <p:cNvCxnSpPr/>
              <p:nvPr/>
            </p:nvCxnSpPr>
            <p:spPr>
              <a:xfrm>
                <a:off x="17026944" y="11084393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387DC50-B296-7C47-BE13-6C284D13FD14}"/>
                  </a:ext>
                </a:extLst>
              </p:cNvPr>
              <p:cNvCxnSpPr/>
              <p:nvPr/>
            </p:nvCxnSpPr>
            <p:spPr>
              <a:xfrm>
                <a:off x="19160544" y="11097093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13" name="Slide Number Placeholder 1">
              <a:extLst>
                <a:ext uri="{FF2B5EF4-FFF2-40B4-BE49-F238E27FC236}">
                  <a16:creationId xmlns:a16="http://schemas.microsoft.com/office/drawing/2014/main" id="{D39C2D4B-E6E0-FF4C-A55F-49C40C62C80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48491" y="4262888"/>
              <a:ext cx="590001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4000</a:t>
              </a:r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4" name="Slide Number Placeholder 1">
              <a:extLst>
                <a:ext uri="{FF2B5EF4-FFF2-40B4-BE49-F238E27FC236}">
                  <a16:creationId xmlns:a16="http://schemas.microsoft.com/office/drawing/2014/main" id="{E8871AE3-458C-534A-993F-8ADB56C515BB}"/>
                </a:ext>
              </a:extLst>
            </p:cNvPr>
            <p:cNvSpPr txBox="1">
              <a:spLocks/>
            </p:cNvSpPr>
            <p:nvPr/>
          </p:nvSpPr>
          <p:spPr>
            <a:xfrm>
              <a:off x="3023658" y="5466760"/>
              <a:ext cx="899328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0.040”</a:t>
              </a:r>
              <a:endParaRPr lang="en-US" sz="11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5" name="Slide Number Placeholder 1">
              <a:extLst>
                <a:ext uri="{FF2B5EF4-FFF2-40B4-BE49-F238E27FC236}">
                  <a16:creationId xmlns:a16="http://schemas.microsoft.com/office/drawing/2014/main" id="{8193BB2F-7CBE-7944-8426-FE60ADE83BF3}"/>
                </a:ext>
              </a:extLst>
            </p:cNvPr>
            <p:cNvSpPr txBox="1">
              <a:spLocks/>
            </p:cNvSpPr>
            <p:nvPr/>
          </p:nvSpPr>
          <p:spPr>
            <a:xfrm>
              <a:off x="4123697" y="5491286"/>
              <a:ext cx="899328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0.050”</a:t>
              </a:r>
              <a:endParaRPr lang="en-US" sz="11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2F5FA58-1D15-4345-BDD8-701382AF32E8}"/>
                </a:ext>
              </a:extLst>
            </p:cNvPr>
            <p:cNvGrpSpPr/>
            <p:nvPr/>
          </p:nvGrpSpPr>
          <p:grpSpPr>
            <a:xfrm rot="16200000">
              <a:off x="-309545" y="3792331"/>
              <a:ext cx="2800591" cy="128171"/>
              <a:chOff x="14378185" y="11069687"/>
              <a:chExt cx="6472983" cy="211705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8ACA7A0-E06B-9A4A-A0F8-39482265AEB8}"/>
                  </a:ext>
                </a:extLst>
              </p:cNvPr>
              <p:cNvCxnSpPr/>
              <p:nvPr/>
            </p:nvCxnSpPr>
            <p:spPr>
              <a:xfrm>
                <a:off x="14378185" y="11069687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FDFE3EB-9678-7149-9372-9E11739D78D4}"/>
                  </a:ext>
                </a:extLst>
              </p:cNvPr>
              <p:cNvCxnSpPr/>
              <p:nvPr/>
            </p:nvCxnSpPr>
            <p:spPr>
              <a:xfrm>
                <a:off x="16533168" y="11084393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468F474-304B-C94E-966C-9B962B301769}"/>
                  </a:ext>
                </a:extLst>
              </p:cNvPr>
              <p:cNvCxnSpPr/>
              <p:nvPr/>
            </p:nvCxnSpPr>
            <p:spPr>
              <a:xfrm>
                <a:off x="18666768" y="11097093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A9EFB13-8A19-7B4D-8A92-13EBC0628CCE}"/>
                  </a:ext>
                </a:extLst>
              </p:cNvPr>
              <p:cNvCxnSpPr/>
              <p:nvPr/>
            </p:nvCxnSpPr>
            <p:spPr>
              <a:xfrm>
                <a:off x="20851168" y="11109793"/>
                <a:ext cx="0" cy="171599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1" name="Slide Number Placeholder 1">
              <a:extLst>
                <a:ext uri="{FF2B5EF4-FFF2-40B4-BE49-F238E27FC236}">
                  <a16:creationId xmlns:a16="http://schemas.microsoft.com/office/drawing/2014/main" id="{13D3386A-8863-B34D-8CC4-7DA2DA266B4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37722" y="5187027"/>
              <a:ext cx="590001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2000</a:t>
              </a:r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2" name="Slide Number Placeholder 1">
              <a:extLst>
                <a:ext uri="{FF2B5EF4-FFF2-40B4-BE49-F238E27FC236}">
                  <a16:creationId xmlns:a16="http://schemas.microsoft.com/office/drawing/2014/main" id="{140DE7AD-D75F-2348-B40B-C4682768E5F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61028" y="2400326"/>
              <a:ext cx="590003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8000</a:t>
              </a:r>
            </a:p>
          </p:txBody>
        </p:sp>
        <p:sp>
          <p:nvSpPr>
            <p:cNvPr id="123" name="Slide Number Placeholder 1">
              <a:extLst>
                <a:ext uri="{FF2B5EF4-FFF2-40B4-BE49-F238E27FC236}">
                  <a16:creationId xmlns:a16="http://schemas.microsoft.com/office/drawing/2014/main" id="{E792CD88-70D9-A649-BCEE-FA28AC1ABD3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50259" y="3324465"/>
              <a:ext cx="590003" cy="23596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6000</a:t>
              </a:r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131544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REDUCED PART WEIGHT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 Filling Pressure Enables Lighter Parts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C6AED-A756-0742-9168-469AA202199C}"/>
              </a:ext>
            </a:extLst>
          </p:cNvPr>
          <p:cNvGrpSpPr/>
          <p:nvPr/>
        </p:nvGrpSpPr>
        <p:grpSpPr>
          <a:xfrm>
            <a:off x="1026665" y="-280552"/>
            <a:ext cx="12932075" cy="5600981"/>
            <a:chOff x="1026665" y="-280552"/>
            <a:chExt cx="12932075" cy="5600981"/>
          </a:xfrm>
        </p:grpSpPr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D93E0C93-F859-F744-B24E-F826EFDFB937}"/>
                </a:ext>
              </a:extLst>
            </p:cNvPr>
            <p:cNvSpPr/>
            <p:nvPr/>
          </p:nvSpPr>
          <p:spPr>
            <a:xfrm rot="10800000">
              <a:off x="1026665" y="-280552"/>
              <a:ext cx="12932075" cy="4126042"/>
            </a:xfrm>
            <a:prstGeom prst="arc">
              <a:avLst>
                <a:gd name="adj1" fmla="val 17672408"/>
                <a:gd name="adj2" fmla="val 21335142"/>
              </a:avLst>
            </a:prstGeom>
            <a:noFill/>
            <a:ln w="57150" cap="flat">
              <a:solidFill>
                <a:srgbClr val="0074D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/>
              <a:endParaRPr lang="en-US" sz="900">
                <a:solidFill>
                  <a:srgbClr val="000000"/>
                </a:solidFill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7BC83B4-2467-2E48-A29B-8AF01A5246B1}"/>
                </a:ext>
              </a:extLst>
            </p:cNvPr>
            <p:cNvCxnSpPr/>
            <p:nvPr/>
          </p:nvCxnSpPr>
          <p:spPr>
            <a:xfrm flipH="1">
              <a:off x="1166321" y="3529254"/>
              <a:ext cx="2463206" cy="0"/>
            </a:xfrm>
            <a:prstGeom prst="line">
              <a:avLst/>
            </a:prstGeom>
            <a:noFill/>
            <a:ln w="19050" cap="flat">
              <a:solidFill>
                <a:srgbClr val="008BF0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59798FF-F25C-9F44-9D7A-A607A61FF0EC}"/>
                </a:ext>
              </a:extLst>
            </p:cNvPr>
            <p:cNvCxnSpPr/>
            <p:nvPr/>
          </p:nvCxnSpPr>
          <p:spPr>
            <a:xfrm flipH="1" flipV="1">
              <a:off x="3634606" y="3529254"/>
              <a:ext cx="58" cy="1791175"/>
            </a:xfrm>
            <a:prstGeom prst="line">
              <a:avLst/>
            </a:prstGeom>
            <a:noFill/>
            <a:ln w="19050" cap="flat">
              <a:solidFill>
                <a:srgbClr val="008BF0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4EF156E0-6280-D24B-88F7-BCD62F9F2A59}"/>
                </a:ext>
              </a:extLst>
            </p:cNvPr>
            <p:cNvCxnSpPr/>
            <p:nvPr/>
          </p:nvCxnSpPr>
          <p:spPr>
            <a:xfrm>
              <a:off x="4959297" y="3401220"/>
              <a:ext cx="0" cy="296825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A2636C-4E2E-B847-B464-0F377F6C08E9}"/>
                </a:ext>
              </a:extLst>
            </p:cNvPr>
            <p:cNvCxnSpPr/>
            <p:nvPr/>
          </p:nvCxnSpPr>
          <p:spPr>
            <a:xfrm>
              <a:off x="4953981" y="3411052"/>
              <a:ext cx="264366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1" name="Shape 482">
              <a:extLst>
                <a:ext uri="{FF2B5EF4-FFF2-40B4-BE49-F238E27FC236}">
                  <a16:creationId xmlns:a16="http://schemas.microsoft.com/office/drawing/2014/main" id="{DF9DDDC9-026B-A944-99FA-D73EB00883DB}"/>
                </a:ext>
              </a:extLst>
            </p:cNvPr>
            <p:cNvSpPr/>
            <p:nvPr/>
          </p:nvSpPr>
          <p:spPr>
            <a:xfrm>
              <a:off x="5310302" y="3011573"/>
              <a:ext cx="2361077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pPr algn="l"/>
              <a:r>
                <a:rPr lang="en-US" sz="16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Conventional </a:t>
              </a:r>
              <a:br>
                <a:rPr lang="en-US" sz="16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16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Process</a:t>
              </a:r>
              <a:endParaRPr sz="1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3ABDC4-AC80-2E47-BADB-A4AF2CDDFE81}"/>
              </a:ext>
            </a:extLst>
          </p:cNvPr>
          <p:cNvGrpSpPr/>
          <p:nvPr/>
        </p:nvGrpSpPr>
        <p:grpSpPr>
          <a:xfrm>
            <a:off x="-20839" y="-57130"/>
            <a:ext cx="13139378" cy="5374450"/>
            <a:chOff x="-20839" y="-57130"/>
            <a:chExt cx="13139378" cy="537445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770ED25-425D-BF49-AC58-F04B6270C37E}"/>
                </a:ext>
              </a:extLst>
            </p:cNvPr>
            <p:cNvCxnSpPr/>
            <p:nvPr/>
          </p:nvCxnSpPr>
          <p:spPr>
            <a:xfrm flipH="1">
              <a:off x="1162928" y="3526145"/>
              <a:ext cx="1369262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0720E4-44A3-6746-A076-70CF3CC3193F}"/>
                </a:ext>
              </a:extLst>
            </p:cNvPr>
            <p:cNvGrpSpPr/>
            <p:nvPr/>
          </p:nvGrpSpPr>
          <p:grpSpPr>
            <a:xfrm>
              <a:off x="-20839" y="-57130"/>
              <a:ext cx="13139378" cy="5374450"/>
              <a:chOff x="-20839" y="-57130"/>
              <a:chExt cx="13139378" cy="5374450"/>
            </a:xfrm>
          </p:grpSpPr>
          <p:sp>
            <p:nvSpPr>
              <p:cNvPr id="132" name="Arc 131">
                <a:extLst>
                  <a:ext uri="{FF2B5EF4-FFF2-40B4-BE49-F238E27FC236}">
                    <a16:creationId xmlns:a16="http://schemas.microsoft.com/office/drawing/2014/main" id="{F78AB9A1-944C-7649-BAD8-436C9442E6CF}"/>
                  </a:ext>
                </a:extLst>
              </p:cNvPr>
              <p:cNvSpPr/>
              <p:nvPr/>
            </p:nvSpPr>
            <p:spPr>
              <a:xfrm rot="10800000">
                <a:off x="-20839" y="-57130"/>
                <a:ext cx="13139378" cy="4010823"/>
              </a:xfrm>
              <a:prstGeom prst="arc">
                <a:avLst>
                  <a:gd name="adj1" fmla="val 16170655"/>
                  <a:gd name="adj2" fmla="val 20851623"/>
                </a:avLst>
              </a:prstGeom>
              <a:noFill/>
              <a:ln w="57150" cap="flat">
                <a:solidFill>
                  <a:srgbClr val="00B05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20" tIns="22860" rIns="45720" bIns="22860" numCol="1" spcCol="38100" rtlCol="0" anchor="t">
                <a:noAutofit/>
              </a:bodyPr>
              <a:lstStyle/>
              <a:p>
                <a:pPr defTabSz="457200" latinLnBrk="1" hangingPunct="0"/>
                <a:endParaRPr lang="en-US" sz="9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964A952F-B540-5D43-A4BF-C155BEEAE50A}"/>
                  </a:ext>
                </a:extLst>
              </p:cNvPr>
              <p:cNvCxnSpPr/>
              <p:nvPr/>
            </p:nvCxnSpPr>
            <p:spPr>
              <a:xfrm flipV="1">
                <a:off x="5081216" y="3916332"/>
                <a:ext cx="0" cy="296825"/>
              </a:xfrm>
              <a:prstGeom prst="straightConnector1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EB0EA4D-DF14-E04C-8D14-179928FF3A97}"/>
                  </a:ext>
                </a:extLst>
              </p:cNvPr>
              <p:cNvCxnSpPr/>
              <p:nvPr/>
            </p:nvCxnSpPr>
            <p:spPr>
              <a:xfrm>
                <a:off x="5075900" y="4203324"/>
                <a:ext cx="142446" cy="1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43612B0-0294-8349-BE88-FBF9C3624784}"/>
                  </a:ext>
                </a:extLst>
              </p:cNvPr>
              <p:cNvCxnSpPr/>
              <p:nvPr/>
            </p:nvCxnSpPr>
            <p:spPr>
              <a:xfrm flipH="1" flipV="1">
                <a:off x="2537269" y="3526145"/>
                <a:ext cx="58" cy="1791175"/>
              </a:xfrm>
              <a:prstGeom prst="line">
                <a:avLst/>
              </a:prstGeom>
              <a:noFill/>
              <a:ln w="19050" cap="flat">
                <a:solidFill>
                  <a:srgbClr val="00B050"/>
                </a:solidFill>
                <a:prstDash val="sys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2" name="Shape 482">
                <a:extLst>
                  <a:ext uri="{FF2B5EF4-FFF2-40B4-BE49-F238E27FC236}">
                    <a16:creationId xmlns:a16="http://schemas.microsoft.com/office/drawing/2014/main" id="{0D8A887E-B296-3C4D-8786-3AF6048B3A39}"/>
                  </a:ext>
                </a:extLst>
              </p:cNvPr>
              <p:cNvSpPr/>
              <p:nvPr/>
            </p:nvSpPr>
            <p:spPr>
              <a:xfrm>
                <a:off x="5310301" y="4055247"/>
                <a:ext cx="2361077" cy="5847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0959" rIns="60959">
                <a:spAutoFit/>
              </a:bodyPr>
              <a:lstStyle>
                <a:lvl1pPr algn="ctr">
                  <a:defRPr b="1">
                    <a:solidFill>
                      <a:srgbClr val="DEDEDE"/>
                    </a:solidFill>
                    <a:latin typeface="Avenir Next Condensed"/>
                    <a:ea typeface="Avenir Next Condensed"/>
                    <a:cs typeface="Avenir Next Condensed"/>
                    <a:sym typeface="Avenir Next Condensed"/>
                  </a:defRPr>
                </a:lvl1pPr>
              </a:lstStyle>
              <a:p>
                <a:pPr algn="l"/>
                <a:r>
                  <a:rPr lang="en-US" sz="1600" dirty="0">
                    <a:solidFill>
                      <a:srgbClr val="92D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iMFLUX </a:t>
                </a:r>
                <a:br>
                  <a:rPr lang="en-US" sz="1600" dirty="0">
                    <a:solidFill>
                      <a:srgbClr val="92D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600" dirty="0">
                    <a:solidFill>
                      <a:srgbClr val="92D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Process</a:t>
                </a:r>
                <a:endParaRPr sz="1600" dirty="0">
                  <a:solidFill>
                    <a:srgbClr val="92D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526F329-69F1-214E-A525-D581F9E95AD0}"/>
              </a:ext>
            </a:extLst>
          </p:cNvPr>
          <p:cNvSpPr txBox="1"/>
          <p:nvPr/>
        </p:nvSpPr>
        <p:spPr>
          <a:xfrm>
            <a:off x="7472071" y="3093167"/>
            <a:ext cx="4414901" cy="1390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Higher L/T</a:t>
            </a:r>
          </a:p>
          <a:p>
            <a:pPr marL="297180" indent="-297180" defTabSz="41275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Lighter Parts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1F7507-9498-2446-83E8-3A3B83318698}"/>
              </a:ext>
            </a:extLst>
          </p:cNvPr>
          <p:cNvGrpSpPr/>
          <p:nvPr/>
        </p:nvGrpSpPr>
        <p:grpSpPr>
          <a:xfrm>
            <a:off x="2250860" y="2377926"/>
            <a:ext cx="2583766" cy="1166507"/>
            <a:chOff x="2250860" y="2377926"/>
            <a:chExt cx="2583766" cy="1166507"/>
          </a:xfrm>
        </p:grpSpPr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A38B45C7-5347-874C-B03F-68AA21FF7998}"/>
                </a:ext>
              </a:extLst>
            </p:cNvPr>
            <p:cNvCxnSpPr/>
            <p:nvPr/>
          </p:nvCxnSpPr>
          <p:spPr>
            <a:xfrm flipH="1">
              <a:off x="2537269" y="2930000"/>
              <a:ext cx="514277" cy="614433"/>
            </a:xfrm>
            <a:prstGeom prst="straightConnector1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0" name="Shape 482">
              <a:extLst>
                <a:ext uri="{FF2B5EF4-FFF2-40B4-BE49-F238E27FC236}">
                  <a16:creationId xmlns:a16="http://schemas.microsoft.com/office/drawing/2014/main" id="{0F8D9244-643A-D14E-A3A7-5C1E65E03531}"/>
                </a:ext>
              </a:extLst>
            </p:cNvPr>
            <p:cNvSpPr/>
            <p:nvPr/>
          </p:nvSpPr>
          <p:spPr>
            <a:xfrm>
              <a:off x="2250860" y="2377926"/>
              <a:ext cx="2583766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pPr algn="l"/>
              <a:r>
                <a:rPr lang="en-US" sz="1600" dirty="0">
                  <a:solidFill>
                    <a:srgbClr val="FFC000"/>
                  </a:solidFill>
                  <a:latin typeface="+mn-lt"/>
                  <a:ea typeface="Avenir Book" charset="0"/>
                  <a:cs typeface="Avenir Book" charset="0"/>
                </a:rPr>
                <a:t>Lower Pressure </a:t>
              </a:r>
              <a:br>
                <a:rPr lang="en-US" sz="1600" dirty="0">
                  <a:solidFill>
                    <a:srgbClr val="FFC000"/>
                  </a:solidFill>
                  <a:latin typeface="+mn-lt"/>
                  <a:ea typeface="Avenir Book" charset="0"/>
                  <a:cs typeface="Avenir Book" charset="0"/>
                </a:rPr>
              </a:br>
              <a:r>
                <a:rPr lang="en-US" sz="1600" dirty="0">
                  <a:solidFill>
                    <a:srgbClr val="FFC000"/>
                  </a:solidFill>
                  <a:latin typeface="+mn-lt"/>
                  <a:ea typeface="Avenir Book" charset="0"/>
                  <a:cs typeface="Avenir Book" charset="0"/>
                </a:rPr>
                <a:t>Enables Thin-walling</a:t>
              </a:r>
              <a:endParaRPr sz="1600" dirty="0">
                <a:solidFill>
                  <a:srgbClr val="FFC000"/>
                </a:solidFill>
                <a:latin typeface="+mn-lt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8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252476" y="-339889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REDUCED PART WEIGHT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3580"/>
              </a:lnSpc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 Filling Pressure Enables Lighter 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954924"/>
            <a:ext cx="12192000" cy="41726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74919-21B9-4C4A-89FC-1E2EA62B98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1" b="89974" l="7764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269" y="1241108"/>
            <a:ext cx="3474156" cy="26056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199CAD-0F74-3242-9703-C2B5E98FEC8B}"/>
              </a:ext>
            </a:extLst>
          </p:cNvPr>
          <p:cNvGrpSpPr/>
          <p:nvPr/>
        </p:nvGrpSpPr>
        <p:grpSpPr>
          <a:xfrm>
            <a:off x="266218" y="3733792"/>
            <a:ext cx="2818488" cy="2242014"/>
            <a:chOff x="20196988" y="8823138"/>
            <a:chExt cx="2818488" cy="2242014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430C088D-7F1D-744C-81F0-8CB87E3103B3}"/>
                </a:ext>
              </a:extLst>
            </p:cNvPr>
            <p:cNvSpPr/>
            <p:nvPr/>
          </p:nvSpPr>
          <p:spPr>
            <a:xfrm>
              <a:off x="21137799" y="8823138"/>
              <a:ext cx="936864" cy="794790"/>
            </a:xfrm>
            <a:prstGeom prst="downArrow">
              <a:avLst/>
            </a:prstGeom>
            <a:solidFill>
              <a:srgbClr val="FFC000">
                <a:alpha val="35294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273BF7-14B8-DF4A-BE1D-4BE9B166BF41}"/>
                </a:ext>
              </a:extLst>
            </p:cNvPr>
            <p:cNvSpPr txBox="1"/>
            <p:nvPr/>
          </p:nvSpPr>
          <p:spPr>
            <a:xfrm>
              <a:off x="20196988" y="9577565"/>
              <a:ext cx="2818488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Up to 2</a:t>
              </a:r>
              <a:r>
                <a:rPr lang="en-US" sz="36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5</a:t>
              </a:r>
              <a:r>
                <a:rPr kumimoji="0" lang="en-US" sz="36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%</a:t>
              </a:r>
              <a:br>
                <a:rPr lang="en-US" sz="24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</a:br>
              <a: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WEIGHT RE</a:t>
              </a:r>
              <a:r>
                <a:rPr kumimoji="0" lang="en-US" sz="32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DUCTION</a:t>
              </a:r>
              <a:endParaRPr kumimoji="0" lang="en-US" sz="2400" b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 Condensed" charset="0"/>
                <a:ea typeface="Helvetica Neue Condensed" charset="0"/>
                <a:cs typeface="Helvetica Neue Condensed" charset="0"/>
                <a:sym typeface="Helvetica Light"/>
              </a:endParaRPr>
            </a:p>
          </p:txBody>
        </p:sp>
      </p:grpSp>
      <p:pic>
        <p:nvPicPr>
          <p:cNvPr id="13" name="Screen Shot 2016-10-06 at 5.05.44 PM.png">
            <a:extLst>
              <a:ext uri="{FF2B5EF4-FFF2-40B4-BE49-F238E27FC236}">
                <a16:creationId xmlns:a16="http://schemas.microsoft.com/office/drawing/2014/main" id="{4A9EEAB9-DC55-9D4C-ABD9-84E5B51360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89167" l="800" r="97760">
                        <a14:foregroundMark x1="5440" y1="35417" x2="5600" y2="42083"/>
                        <a14:foregroundMark x1="1120" y1="39167" x2="1120" y2="39167"/>
                        <a14:foregroundMark x1="10240" y1="46667" x2="10240" y2="46667"/>
                        <a14:foregroundMark x1="6560" y1="43750" x2="14560" y2="47500"/>
                        <a14:foregroundMark x1="95360" y1="42500" x2="97760" y2="80000"/>
                        <a14:foregroundMark x1="12480" y1="3750" x2="21440" y2="5417"/>
                        <a14:foregroundMark x1="52960" y1="83750" x2="57440" y2="83750"/>
                        <a14:foregroundMark x1="59200" y1="83333" x2="57120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4851" y="1718131"/>
            <a:ext cx="4643688" cy="1780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56" extrusionOk="0">
                <a:moveTo>
                  <a:pt x="2607" y="9"/>
                </a:moveTo>
                <a:cubicBezTo>
                  <a:pt x="2592" y="54"/>
                  <a:pt x="1986" y="2057"/>
                  <a:pt x="1260" y="4460"/>
                </a:cubicBezTo>
                <a:cubicBezTo>
                  <a:pt x="436" y="7190"/>
                  <a:pt x="-36" y="8848"/>
                  <a:pt x="3" y="8878"/>
                </a:cubicBezTo>
                <a:cubicBezTo>
                  <a:pt x="103" y="8955"/>
                  <a:pt x="179" y="9280"/>
                  <a:pt x="179" y="9631"/>
                </a:cubicBezTo>
                <a:cubicBezTo>
                  <a:pt x="179" y="10258"/>
                  <a:pt x="374" y="10472"/>
                  <a:pt x="1753" y="11353"/>
                </a:cubicBezTo>
                <a:cubicBezTo>
                  <a:pt x="2707" y="11962"/>
                  <a:pt x="3560" y="12756"/>
                  <a:pt x="4213" y="13645"/>
                </a:cubicBezTo>
                <a:cubicBezTo>
                  <a:pt x="5272" y="15086"/>
                  <a:pt x="5762" y="15723"/>
                  <a:pt x="5818" y="15725"/>
                </a:cubicBezTo>
                <a:cubicBezTo>
                  <a:pt x="5851" y="15726"/>
                  <a:pt x="5954" y="15862"/>
                  <a:pt x="6047" y="16027"/>
                </a:cubicBezTo>
                <a:cubicBezTo>
                  <a:pt x="6140" y="16192"/>
                  <a:pt x="6231" y="16326"/>
                  <a:pt x="6249" y="16326"/>
                </a:cubicBezTo>
                <a:cubicBezTo>
                  <a:pt x="6268" y="16326"/>
                  <a:pt x="6400" y="16465"/>
                  <a:pt x="6542" y="16635"/>
                </a:cubicBezTo>
                <a:cubicBezTo>
                  <a:pt x="6684" y="16804"/>
                  <a:pt x="6812" y="16911"/>
                  <a:pt x="6827" y="16873"/>
                </a:cubicBezTo>
                <a:cubicBezTo>
                  <a:pt x="6841" y="16835"/>
                  <a:pt x="6896" y="16905"/>
                  <a:pt x="6949" y="17029"/>
                </a:cubicBezTo>
                <a:cubicBezTo>
                  <a:pt x="7043" y="17252"/>
                  <a:pt x="7570" y="17758"/>
                  <a:pt x="7769" y="17816"/>
                </a:cubicBezTo>
                <a:cubicBezTo>
                  <a:pt x="7825" y="17832"/>
                  <a:pt x="7935" y="17933"/>
                  <a:pt x="8014" y="18039"/>
                </a:cubicBezTo>
                <a:cubicBezTo>
                  <a:pt x="8093" y="18146"/>
                  <a:pt x="8169" y="18203"/>
                  <a:pt x="8184" y="18164"/>
                </a:cubicBezTo>
                <a:cubicBezTo>
                  <a:pt x="8199" y="18126"/>
                  <a:pt x="8248" y="18131"/>
                  <a:pt x="8293" y="18176"/>
                </a:cubicBezTo>
                <a:cubicBezTo>
                  <a:pt x="8339" y="18222"/>
                  <a:pt x="8382" y="18252"/>
                  <a:pt x="8390" y="18242"/>
                </a:cubicBezTo>
                <a:cubicBezTo>
                  <a:pt x="8397" y="18233"/>
                  <a:pt x="8450" y="18304"/>
                  <a:pt x="8506" y="18401"/>
                </a:cubicBezTo>
                <a:cubicBezTo>
                  <a:pt x="8563" y="18498"/>
                  <a:pt x="8681" y="18609"/>
                  <a:pt x="8768" y="18648"/>
                </a:cubicBezTo>
                <a:cubicBezTo>
                  <a:pt x="9089" y="18792"/>
                  <a:pt x="9833" y="19207"/>
                  <a:pt x="9867" y="19261"/>
                </a:cubicBezTo>
                <a:cubicBezTo>
                  <a:pt x="9886" y="19291"/>
                  <a:pt x="10043" y="19348"/>
                  <a:pt x="10215" y="19387"/>
                </a:cubicBezTo>
                <a:cubicBezTo>
                  <a:pt x="10388" y="19426"/>
                  <a:pt x="10623" y="19503"/>
                  <a:pt x="10737" y="19559"/>
                </a:cubicBezTo>
                <a:cubicBezTo>
                  <a:pt x="10852" y="19615"/>
                  <a:pt x="10962" y="19634"/>
                  <a:pt x="10983" y="19601"/>
                </a:cubicBezTo>
                <a:cubicBezTo>
                  <a:pt x="11003" y="19568"/>
                  <a:pt x="11049" y="19604"/>
                  <a:pt x="11084" y="19681"/>
                </a:cubicBezTo>
                <a:cubicBezTo>
                  <a:pt x="11199" y="19930"/>
                  <a:pt x="12735" y="20022"/>
                  <a:pt x="15447" y="19942"/>
                </a:cubicBezTo>
                <a:cubicBezTo>
                  <a:pt x="15997" y="19926"/>
                  <a:pt x="16703" y="19988"/>
                  <a:pt x="17219" y="20100"/>
                </a:cubicBezTo>
                <a:cubicBezTo>
                  <a:pt x="17466" y="20153"/>
                  <a:pt x="17949" y="20378"/>
                  <a:pt x="19041" y="20947"/>
                </a:cubicBezTo>
                <a:cubicBezTo>
                  <a:pt x="19478" y="21174"/>
                  <a:pt x="19974" y="21408"/>
                  <a:pt x="20144" y="21465"/>
                </a:cubicBezTo>
                <a:cubicBezTo>
                  <a:pt x="20313" y="21523"/>
                  <a:pt x="20638" y="21563"/>
                  <a:pt x="20865" y="21555"/>
                </a:cubicBezTo>
                <a:cubicBezTo>
                  <a:pt x="21269" y="21540"/>
                  <a:pt x="21279" y="21532"/>
                  <a:pt x="21295" y="21239"/>
                </a:cubicBezTo>
                <a:cubicBezTo>
                  <a:pt x="21315" y="20850"/>
                  <a:pt x="21384" y="20640"/>
                  <a:pt x="21490" y="20640"/>
                </a:cubicBezTo>
                <a:cubicBezTo>
                  <a:pt x="21545" y="20640"/>
                  <a:pt x="21564" y="20599"/>
                  <a:pt x="21562" y="20394"/>
                </a:cubicBezTo>
                <a:cubicBezTo>
                  <a:pt x="21562" y="20326"/>
                  <a:pt x="21559" y="20240"/>
                  <a:pt x="21554" y="20131"/>
                </a:cubicBezTo>
                <a:cubicBezTo>
                  <a:pt x="21543" y="19851"/>
                  <a:pt x="21490" y="17330"/>
                  <a:pt x="21438" y="14529"/>
                </a:cubicBezTo>
                <a:cubicBezTo>
                  <a:pt x="21386" y="11728"/>
                  <a:pt x="21323" y="9238"/>
                  <a:pt x="21298" y="8995"/>
                </a:cubicBezTo>
                <a:cubicBezTo>
                  <a:pt x="21274" y="8752"/>
                  <a:pt x="21218" y="8525"/>
                  <a:pt x="21174" y="8492"/>
                </a:cubicBezTo>
                <a:cubicBezTo>
                  <a:pt x="21131" y="8458"/>
                  <a:pt x="20754" y="8262"/>
                  <a:pt x="20337" y="8057"/>
                </a:cubicBezTo>
                <a:cubicBezTo>
                  <a:pt x="18161" y="6988"/>
                  <a:pt x="17603" y="6588"/>
                  <a:pt x="15859" y="4847"/>
                </a:cubicBezTo>
                <a:cubicBezTo>
                  <a:pt x="13701" y="2692"/>
                  <a:pt x="12705" y="1977"/>
                  <a:pt x="11009" y="1362"/>
                </a:cubicBezTo>
                <a:cubicBezTo>
                  <a:pt x="9869" y="949"/>
                  <a:pt x="8997" y="848"/>
                  <a:pt x="7319" y="934"/>
                </a:cubicBezTo>
                <a:cubicBezTo>
                  <a:pt x="5565" y="1025"/>
                  <a:pt x="5177" y="961"/>
                  <a:pt x="3629" y="330"/>
                </a:cubicBezTo>
                <a:cubicBezTo>
                  <a:pt x="3083" y="107"/>
                  <a:pt x="2623" y="-37"/>
                  <a:pt x="2607" y="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C69D091-6615-B34E-9718-F0E9F387BABD}"/>
              </a:ext>
            </a:extLst>
          </p:cNvPr>
          <p:cNvGrpSpPr/>
          <p:nvPr/>
        </p:nvGrpSpPr>
        <p:grpSpPr>
          <a:xfrm>
            <a:off x="4767451" y="3733792"/>
            <a:ext cx="2818488" cy="2242014"/>
            <a:chOff x="20196988" y="8823138"/>
            <a:chExt cx="2818488" cy="2242014"/>
          </a:xfrm>
        </p:grpSpPr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AE452B54-F12C-3546-A5B9-C7FAA9BB305F}"/>
                </a:ext>
              </a:extLst>
            </p:cNvPr>
            <p:cNvSpPr/>
            <p:nvPr/>
          </p:nvSpPr>
          <p:spPr>
            <a:xfrm>
              <a:off x="21137799" y="8823138"/>
              <a:ext cx="936864" cy="794790"/>
            </a:xfrm>
            <a:prstGeom prst="downArrow">
              <a:avLst/>
            </a:prstGeom>
            <a:solidFill>
              <a:srgbClr val="FFC000">
                <a:alpha val="34902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2A60CE-316A-AC43-BA33-70E69DB187F2}"/>
                </a:ext>
              </a:extLst>
            </p:cNvPr>
            <p:cNvSpPr txBox="1"/>
            <p:nvPr/>
          </p:nvSpPr>
          <p:spPr>
            <a:xfrm>
              <a:off x="20196988" y="9577565"/>
              <a:ext cx="2818488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Up to 3</a:t>
              </a:r>
              <a:r>
                <a:rPr lang="en-US" sz="36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5</a:t>
              </a:r>
              <a:r>
                <a:rPr kumimoji="0" lang="en-US" sz="36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%</a:t>
              </a:r>
              <a:br>
                <a:rPr lang="en-US" sz="24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</a:br>
              <a: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WEIGHT RE</a:t>
              </a:r>
              <a:r>
                <a:rPr kumimoji="0" lang="en-US" sz="32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DUCTION</a:t>
              </a:r>
              <a:endParaRPr kumimoji="0" lang="en-US" sz="2400" b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 Condensed" charset="0"/>
                <a:ea typeface="Helvetica Neue Condensed" charset="0"/>
                <a:cs typeface="Helvetica Neue Condensed" charset="0"/>
                <a:sym typeface="Helvetica Ligh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E0AAE9-E5FA-1F44-9A25-47020BCB2F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5" b="93275" l="9889" r="89903">
                        <a14:foregroundMark x1="28621" y1="16812" x2="33008" y2="11208"/>
                        <a14:foregroundMark x1="33008" y1="11208" x2="40251" y2="8344"/>
                        <a14:foregroundMark x1="40251" y1="8344" x2="54178" y2="10087"/>
                        <a14:foregroundMark x1="54178" y1="10087" x2="58357" y2="16189"/>
                        <a14:foregroundMark x1="58357" y1="16189" x2="58426" y2="18929"/>
                        <a14:foregroundMark x1="25975" y1="15816" x2="25975" y2="15816"/>
                        <a14:foregroundMark x1="29944" y1="9838" x2="29944" y2="9838"/>
                        <a14:foregroundMark x1="35097" y1="6849" x2="35097" y2="6849"/>
                        <a14:foregroundMark x1="39763" y1="5853" x2="39763" y2="5853"/>
                        <a14:foregroundMark x1="47981" y1="5479" x2="47981" y2="5479"/>
                        <a14:foregroundMark x1="28900" y1="90535" x2="52228" y2="93275"/>
                        <a14:foregroundMark x1="52228" y1="93275" x2="61421" y2="90162"/>
                        <a14:foregroundMark x1="21100" y1="82067" x2="21657" y2="7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958" y="1677676"/>
            <a:ext cx="3188515" cy="17807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0FF324-C780-334E-9D4E-015727417541}"/>
              </a:ext>
            </a:extLst>
          </p:cNvPr>
          <p:cNvGrpSpPr/>
          <p:nvPr/>
        </p:nvGrpSpPr>
        <p:grpSpPr>
          <a:xfrm>
            <a:off x="9268684" y="3733792"/>
            <a:ext cx="2818488" cy="2242014"/>
            <a:chOff x="20196988" y="8823138"/>
            <a:chExt cx="2818488" cy="2242014"/>
          </a:xfrm>
        </p:grpSpPr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5B2E7E19-1904-5D47-A8BC-0FBFBD112E62}"/>
                </a:ext>
              </a:extLst>
            </p:cNvPr>
            <p:cNvSpPr/>
            <p:nvPr/>
          </p:nvSpPr>
          <p:spPr>
            <a:xfrm>
              <a:off x="21137799" y="8823138"/>
              <a:ext cx="936864" cy="794790"/>
            </a:xfrm>
            <a:prstGeom prst="downArrow">
              <a:avLst/>
            </a:prstGeom>
            <a:solidFill>
              <a:srgbClr val="FFC000">
                <a:alpha val="34902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003C02-F6AE-5142-8918-BD3EEBF42BA7}"/>
                </a:ext>
              </a:extLst>
            </p:cNvPr>
            <p:cNvSpPr txBox="1"/>
            <p:nvPr/>
          </p:nvSpPr>
          <p:spPr>
            <a:xfrm>
              <a:off x="20196988" y="9577565"/>
              <a:ext cx="2818488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Up to 5</a:t>
              </a:r>
              <a:r>
                <a:rPr kumimoji="0" lang="en-US" sz="36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%</a:t>
              </a:r>
              <a:br>
                <a:rPr lang="en-US" sz="24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</a:br>
              <a:r>
                <a:rPr lang="en-US" sz="3200" b="1" dirty="0">
                  <a:solidFill>
                    <a:srgbClr val="FFC000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WEIGHT RE</a:t>
              </a:r>
              <a:r>
                <a:rPr kumimoji="0" lang="en-US" sz="3200" b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Helvetica Neue Condensed" charset="0"/>
                  <a:ea typeface="Helvetica Neue Condensed" charset="0"/>
                  <a:cs typeface="Helvetica Neue Condensed" charset="0"/>
                  <a:sym typeface="Helvetica Light"/>
                </a:rPr>
                <a:t>DUCTION</a:t>
              </a:r>
              <a:endParaRPr kumimoji="0" lang="en-US" sz="2400" b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 Condensed" charset="0"/>
                <a:ea typeface="Helvetica Neue Condensed" charset="0"/>
                <a:cs typeface="Helvetica Neue Condensed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0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0510" y="1366348"/>
            <a:ext cx="12192000" cy="46876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1E5A42C-7960-BB4C-921F-CFA15BA07740}"/>
              </a:ext>
            </a:extLst>
          </p:cNvPr>
          <p:cNvSpPr txBox="1">
            <a:spLocks/>
          </p:cNvSpPr>
          <p:nvPr/>
        </p:nvSpPr>
        <p:spPr>
          <a:xfrm>
            <a:off x="252476" y="-403011"/>
            <a:ext cx="11747053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DOES ALL THIS MATTER?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A85AA4-16E6-D64D-ADD2-913D4EA206A3}"/>
              </a:ext>
            </a:extLst>
          </p:cNvPr>
          <p:cNvSpPr txBox="1"/>
          <p:nvPr/>
        </p:nvSpPr>
        <p:spPr>
          <a:xfrm>
            <a:off x="695325" y="2572355"/>
            <a:ext cx="10801350" cy="17132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5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Massive Potential To Make The Future Plastics Industry </a:t>
            </a:r>
            <a:r>
              <a:rPr lang="en-US" sz="5400" b="1" dirty="0">
                <a:solidFill>
                  <a:srgbClr val="00B0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Greener</a:t>
            </a:r>
          </a:p>
        </p:txBody>
      </p:sp>
    </p:spTree>
    <p:extLst>
      <p:ext uri="{BB962C8B-B14F-4D97-AF65-F5344CB8AC3E}">
        <p14:creationId xmlns:p14="http://schemas.microsoft.com/office/powerpoint/2010/main" val="33334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DA7E1-C42F-EC40-8D1F-4E9D439CDF63}"/>
              </a:ext>
            </a:extLst>
          </p:cNvPr>
          <p:cNvSpPr/>
          <p:nvPr/>
        </p:nvSpPr>
        <p:spPr>
          <a:xfrm>
            <a:off x="0" y="1622076"/>
            <a:ext cx="12192000" cy="52359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8300DE-C01B-B347-8E2F-2C52B1B91723}"/>
              </a:ext>
            </a:extLst>
          </p:cNvPr>
          <p:cNvSpPr/>
          <p:nvPr/>
        </p:nvSpPr>
        <p:spPr>
          <a:xfrm>
            <a:off x="5721108" y="1624366"/>
            <a:ext cx="6470892" cy="52336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-96003" y="-425112"/>
            <a:ext cx="12330612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TYPICAL FACTORY IMPACT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AE063-C6EA-E044-8919-DD3DA1DAEBB2}"/>
              </a:ext>
            </a:extLst>
          </p:cNvPr>
          <p:cNvGrpSpPr/>
          <p:nvPr/>
        </p:nvGrpSpPr>
        <p:grpSpPr>
          <a:xfrm>
            <a:off x="491439" y="2229837"/>
            <a:ext cx="5428589" cy="3835501"/>
            <a:chOff x="542728" y="2638803"/>
            <a:chExt cx="5428589" cy="38355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6E2A3A-CCFE-CA4F-8C31-95B910FF0CB7}"/>
                </a:ext>
              </a:extLst>
            </p:cNvPr>
            <p:cNvGrpSpPr/>
            <p:nvPr/>
          </p:nvGrpSpPr>
          <p:grpSpPr>
            <a:xfrm>
              <a:off x="542728" y="2638803"/>
              <a:ext cx="4846184" cy="2931753"/>
              <a:chOff x="-88366" y="2554656"/>
              <a:chExt cx="4846184" cy="293175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805EF7-C6C6-854F-A314-7924DA300DD5}"/>
                  </a:ext>
                </a:extLst>
              </p:cNvPr>
              <p:cNvSpPr txBox="1"/>
              <p:nvPr/>
            </p:nvSpPr>
            <p:spPr>
              <a:xfrm>
                <a:off x="-88366" y="2554656"/>
                <a:ext cx="48461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TYPICAL FACTORY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B46558E-A22D-1E40-A86A-E202AE347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8429" y="3024556"/>
                <a:ext cx="3008108" cy="2461853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A7286A-3170-524C-A44B-212A08CAFD80}"/>
                </a:ext>
              </a:extLst>
            </p:cNvPr>
            <p:cNvSpPr txBox="1"/>
            <p:nvPr/>
          </p:nvSpPr>
          <p:spPr>
            <a:xfrm>
              <a:off x="2283666" y="5520197"/>
              <a:ext cx="36876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10,000 Tons/</a:t>
              </a:r>
              <a:r>
                <a:rPr lang="en-US" sz="2800" b="1" dirty="0" err="1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Yr</a:t>
              </a:r>
              <a:endPara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r>
                <a:rPr lang="en-US" sz="28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13,600 MWh/</a:t>
              </a:r>
              <a:r>
                <a:rPr lang="en-US" sz="2800" b="1" dirty="0" err="1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Yr</a:t>
              </a:r>
              <a:endPara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93BFA2-27B0-6D49-93EF-043D50D1CBD2}"/>
                </a:ext>
              </a:extLst>
            </p:cNvPr>
            <p:cNvSpPr txBox="1"/>
            <p:nvPr/>
          </p:nvSpPr>
          <p:spPr>
            <a:xfrm>
              <a:off x="782243" y="5479256"/>
              <a:ext cx="15555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Plastic:</a:t>
              </a:r>
            </a:p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Energy: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46CEB2-3B47-5941-B064-739400E579D1}"/>
              </a:ext>
            </a:extLst>
          </p:cNvPr>
          <p:cNvGrpSpPr/>
          <p:nvPr/>
        </p:nvGrpSpPr>
        <p:grpSpPr>
          <a:xfrm>
            <a:off x="6096001" y="2415711"/>
            <a:ext cx="6095999" cy="3619832"/>
            <a:chOff x="6096001" y="2415711"/>
            <a:chExt cx="6095999" cy="36198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85D80-05EE-564D-8A33-20A6A524CEC0}"/>
                </a:ext>
              </a:extLst>
            </p:cNvPr>
            <p:cNvGrpSpPr/>
            <p:nvPr/>
          </p:nvGrpSpPr>
          <p:grpSpPr>
            <a:xfrm>
              <a:off x="6303513" y="4865992"/>
              <a:ext cx="5816217" cy="1169551"/>
              <a:chOff x="6303513" y="5260628"/>
              <a:chExt cx="5816217" cy="116955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B1529B-F844-5F4D-9BF8-F29900F4630B}"/>
                  </a:ext>
                </a:extLst>
              </p:cNvPr>
              <p:cNvSpPr txBox="1"/>
              <p:nvPr/>
            </p:nvSpPr>
            <p:spPr>
              <a:xfrm>
                <a:off x="6303513" y="5260628"/>
                <a:ext cx="191640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SAVE 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ENERGY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(20% Less Energy)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03EBAC-59E3-3748-8CBA-49C8C85AC8EC}"/>
                  </a:ext>
                </a:extLst>
              </p:cNvPr>
              <p:cNvSpPr txBox="1"/>
              <p:nvPr/>
            </p:nvSpPr>
            <p:spPr>
              <a:xfrm>
                <a:off x="8579888" y="5306757"/>
                <a:ext cx="3539842" cy="52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60"/>
                  </a:lnSpc>
                </a:pPr>
                <a:r>
                  <a:rPr lang="en-US" sz="5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2,720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MWh/</a:t>
                </a:r>
                <a:r>
                  <a:rPr lang="en-US" sz="24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Yr</a:t>
                </a:r>
                <a:endPara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A8C74DE-1C52-B343-BDEC-39908805EA22}"/>
                </a:ext>
              </a:extLst>
            </p:cNvPr>
            <p:cNvGrpSpPr/>
            <p:nvPr/>
          </p:nvGrpSpPr>
          <p:grpSpPr>
            <a:xfrm>
              <a:off x="6096001" y="2415711"/>
              <a:ext cx="6095999" cy="1788724"/>
              <a:chOff x="7961559" y="2203203"/>
              <a:chExt cx="6095999" cy="178872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7AF713-E59A-DB48-823E-5FDB0FD55186}"/>
                  </a:ext>
                </a:extLst>
              </p:cNvPr>
              <p:cNvSpPr txBox="1"/>
              <p:nvPr/>
            </p:nvSpPr>
            <p:spPr>
              <a:xfrm>
                <a:off x="7961559" y="2203203"/>
                <a:ext cx="21717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REDUCE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(2% Lighter Parts)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485115-AC18-964C-8658-7156318B39D9}"/>
                  </a:ext>
                </a:extLst>
              </p:cNvPr>
              <p:cNvSpPr txBox="1"/>
              <p:nvPr/>
            </p:nvSpPr>
            <p:spPr>
              <a:xfrm>
                <a:off x="7992612" y="3184737"/>
                <a:ext cx="214067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ELIMINATE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(25% Lighter Parts)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AA59720-991C-CC4F-A2F5-12FCC41F5BD6}"/>
                  </a:ext>
                </a:extLst>
              </p:cNvPr>
              <p:cNvGrpSpPr/>
              <p:nvPr/>
            </p:nvGrpSpPr>
            <p:grpSpPr>
              <a:xfrm>
                <a:off x="10445446" y="2463570"/>
                <a:ext cx="3612112" cy="1528357"/>
                <a:chOff x="10445446" y="2463570"/>
                <a:chExt cx="3612112" cy="1528357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60C130E-3704-834B-ABCF-FBB61010B1CC}"/>
                    </a:ext>
                  </a:extLst>
                </p:cNvPr>
                <p:cNvSpPr txBox="1"/>
                <p:nvPr/>
              </p:nvSpPr>
              <p:spPr>
                <a:xfrm>
                  <a:off x="10445446" y="2463570"/>
                  <a:ext cx="3612112" cy="551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220"/>
                    </a:lnSpc>
                  </a:pPr>
                  <a:r>
                    <a:rPr lang="en-US" sz="5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200</a:t>
                  </a:r>
                  <a:r>
                    <a:rPr lang="en-US" sz="2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</a:t>
                  </a:r>
                  <a:r>
                    <a:rPr lang="en-US" sz="2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Tons/</a:t>
                  </a:r>
                  <a:r>
                    <a:rPr lang="en-US" sz="2400" b="1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Yr</a:t>
                  </a:r>
                  <a:endParaRPr lang="en-US" sz="5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095E34-AECD-2B44-A18C-6BA6E51FFE3C}"/>
                    </a:ext>
                  </a:extLst>
                </p:cNvPr>
                <p:cNvSpPr txBox="1"/>
                <p:nvPr/>
              </p:nvSpPr>
              <p:spPr>
                <a:xfrm>
                  <a:off x="10737709" y="3440494"/>
                  <a:ext cx="3128408" cy="551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240"/>
                    </a:lnSpc>
                  </a:pPr>
                  <a:r>
                    <a:rPr lang="en-US" sz="5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2,500</a:t>
                  </a:r>
                  <a:r>
                    <a:rPr lang="en-US" sz="2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</a:t>
                  </a:r>
                  <a:r>
                    <a:rPr lang="en-US" sz="2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Tons/</a:t>
                  </a:r>
                  <a:r>
                    <a:rPr lang="en-US" sz="2400" b="1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Yr</a:t>
                  </a:r>
                  <a:endPara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D794D51-C644-6549-9336-789B84B62D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89885" l="9921" r="91766">
                        <a14:foregroundMark x1="89385" y1="52672" x2="90377" y2="67176"/>
                        <a14:foregroundMark x1="90377" y1="67176" x2="91766" y2="64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485" y="5114366"/>
            <a:ext cx="2447440" cy="1272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92AAD6-9332-394C-A8E3-4C1381DD6772}"/>
              </a:ext>
            </a:extLst>
          </p:cNvPr>
          <p:cNvSpPr txBox="1"/>
          <p:nvPr/>
        </p:nvSpPr>
        <p:spPr>
          <a:xfrm>
            <a:off x="8670673" y="6047382"/>
            <a:ext cx="255784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Power Chicago for more than 73 days</a:t>
            </a:r>
          </a:p>
        </p:txBody>
      </p:sp>
    </p:spTree>
    <p:extLst>
      <p:ext uri="{BB962C8B-B14F-4D97-AF65-F5344CB8AC3E}">
        <p14:creationId xmlns:p14="http://schemas.microsoft.com/office/powerpoint/2010/main" val="405989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F76D3C-BAD8-A743-8C4B-CA76CC05DEFB}"/>
              </a:ext>
            </a:extLst>
          </p:cNvPr>
          <p:cNvSpPr/>
          <p:nvPr/>
        </p:nvSpPr>
        <p:spPr>
          <a:xfrm>
            <a:off x="0" y="1622076"/>
            <a:ext cx="12192000" cy="52359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D5E2C2D-7DA6-4742-BC6B-57989073B3F9}"/>
              </a:ext>
            </a:extLst>
          </p:cNvPr>
          <p:cNvSpPr txBox="1">
            <a:spLocks/>
          </p:cNvSpPr>
          <p:nvPr/>
        </p:nvSpPr>
        <p:spPr>
          <a:xfrm>
            <a:off x="-88366" y="-372169"/>
            <a:ext cx="12330612" cy="178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 US MARKET IMPACT</a:t>
            </a:r>
            <a:endParaRPr lang="en-US" baseline="30000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6E04D8-020D-6046-A4BC-8D345AB3FCE3}"/>
              </a:ext>
            </a:extLst>
          </p:cNvPr>
          <p:cNvSpPr/>
          <p:nvPr/>
        </p:nvSpPr>
        <p:spPr>
          <a:xfrm>
            <a:off x="6029458" y="1624366"/>
            <a:ext cx="6162542" cy="52336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A77087-6887-384B-AC12-4FC41FB78164}"/>
              </a:ext>
            </a:extLst>
          </p:cNvPr>
          <p:cNvGrpSpPr/>
          <p:nvPr/>
        </p:nvGrpSpPr>
        <p:grpSpPr>
          <a:xfrm>
            <a:off x="6127054" y="2502210"/>
            <a:ext cx="5812470" cy="3754719"/>
            <a:chOff x="6127054" y="2502210"/>
            <a:chExt cx="5812470" cy="37547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14C3ED-068C-2645-8444-1AD06CB53452}"/>
                </a:ext>
              </a:extLst>
            </p:cNvPr>
            <p:cNvGrpSpPr/>
            <p:nvPr/>
          </p:nvGrpSpPr>
          <p:grpSpPr>
            <a:xfrm>
              <a:off x="6464017" y="4949094"/>
              <a:ext cx="5475507" cy="1307835"/>
              <a:chOff x="6464017" y="5122344"/>
              <a:chExt cx="5475507" cy="130783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4E5DA4D-29CF-174A-A9A5-8D5EB02B8CAA}"/>
                  </a:ext>
                </a:extLst>
              </p:cNvPr>
              <p:cNvSpPr txBox="1"/>
              <p:nvPr/>
            </p:nvSpPr>
            <p:spPr>
              <a:xfrm>
                <a:off x="6464017" y="5260628"/>
                <a:ext cx="175589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SAVE 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ENERGY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(20% Less Energy)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2DE9E01-6BB1-5740-8DD5-65D8A0227B3A}"/>
                  </a:ext>
                </a:extLst>
              </p:cNvPr>
              <p:cNvSpPr txBox="1"/>
              <p:nvPr/>
            </p:nvSpPr>
            <p:spPr>
              <a:xfrm>
                <a:off x="8399682" y="5122344"/>
                <a:ext cx="3539842" cy="52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60"/>
                  </a:lnSpc>
                </a:pPr>
                <a:r>
                  <a:rPr lang="en-US" sz="5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14M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MWh/</a:t>
                </a:r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Yr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31DE03-BA1B-D443-ACC3-48417FFB02CC}"/>
                </a:ext>
              </a:extLst>
            </p:cNvPr>
            <p:cNvGrpSpPr/>
            <p:nvPr/>
          </p:nvGrpSpPr>
          <p:grpSpPr>
            <a:xfrm>
              <a:off x="6127054" y="2502210"/>
              <a:ext cx="5812470" cy="1720198"/>
              <a:chOff x="7992612" y="2289702"/>
              <a:chExt cx="5812470" cy="172019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B9E2B8-AB07-DF48-8F3F-7C1D5A69BCF4}"/>
                  </a:ext>
                </a:extLst>
              </p:cNvPr>
              <p:cNvSpPr txBox="1"/>
              <p:nvPr/>
            </p:nvSpPr>
            <p:spPr>
              <a:xfrm>
                <a:off x="7992613" y="2289702"/>
                <a:ext cx="214067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REDUCE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(2% Lighter Parts)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52830B-C85E-3C4A-81D0-9B996C3BE540}"/>
                  </a:ext>
                </a:extLst>
              </p:cNvPr>
              <p:cNvSpPr txBox="1"/>
              <p:nvPr/>
            </p:nvSpPr>
            <p:spPr>
              <a:xfrm>
                <a:off x="7992612" y="3271236"/>
                <a:ext cx="214067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ELIMINATE</a:t>
                </a:r>
                <a:br>
                  <a:rPr lang="en-US" sz="2800" b="1" dirty="0">
                    <a:solidFill>
                      <a:srgbClr val="FFC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(25% Lighter Parts)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901848A-1DA5-FC47-AE69-B6250679E89B}"/>
                  </a:ext>
                </a:extLst>
              </p:cNvPr>
              <p:cNvGrpSpPr/>
              <p:nvPr/>
            </p:nvGrpSpPr>
            <p:grpSpPr>
              <a:xfrm>
                <a:off x="10050950" y="2440328"/>
                <a:ext cx="3754132" cy="1568335"/>
                <a:chOff x="10050950" y="2440328"/>
                <a:chExt cx="3754132" cy="1568335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8B86598-96FC-A34C-8619-808A8E66586B}"/>
                    </a:ext>
                  </a:extLst>
                </p:cNvPr>
                <p:cNvSpPr txBox="1"/>
                <p:nvPr/>
              </p:nvSpPr>
              <p:spPr>
                <a:xfrm>
                  <a:off x="10050950" y="2440328"/>
                  <a:ext cx="3640024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220"/>
                    </a:lnSpc>
                  </a:pPr>
                  <a:r>
                    <a:rPr lang="en-US" sz="5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0.5M</a:t>
                  </a:r>
                  <a:r>
                    <a:rPr lang="en-US" sz="2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Tons/</a:t>
                  </a:r>
                  <a:r>
                    <a:rPr lang="en-US" sz="2400" b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Yr</a:t>
                  </a:r>
                  <a:endPara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9D394F1-890D-7C42-BC0E-D306DDFC91B5}"/>
                    </a:ext>
                  </a:extLst>
                </p:cNvPr>
                <p:cNvSpPr txBox="1"/>
                <p:nvPr/>
              </p:nvSpPr>
              <p:spPr>
                <a:xfrm>
                  <a:off x="10504255" y="3440494"/>
                  <a:ext cx="3300827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240"/>
                    </a:lnSpc>
                  </a:pPr>
                  <a:r>
                    <a:rPr lang="en-US" sz="5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6M</a:t>
                  </a:r>
                  <a:r>
                    <a:rPr lang="en-US" sz="2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Tons/</a:t>
                  </a:r>
                  <a:r>
                    <a:rPr lang="en-US" sz="2400" b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Yr</a:t>
                  </a:r>
                  <a:endPara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1AA28E-8C4C-D04C-AF3F-06EE4C70B30E}"/>
              </a:ext>
            </a:extLst>
          </p:cNvPr>
          <p:cNvGrpSpPr/>
          <p:nvPr/>
        </p:nvGrpSpPr>
        <p:grpSpPr>
          <a:xfrm>
            <a:off x="191841" y="1957516"/>
            <a:ext cx="4846184" cy="4028655"/>
            <a:chOff x="191841" y="1957516"/>
            <a:chExt cx="4846184" cy="402865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0280CF-5262-2249-A466-25FC052CFDE3}"/>
                </a:ext>
              </a:extLst>
            </p:cNvPr>
            <p:cNvGrpSpPr/>
            <p:nvPr/>
          </p:nvGrpSpPr>
          <p:grpSpPr>
            <a:xfrm>
              <a:off x="191841" y="1957516"/>
              <a:ext cx="4846184" cy="3421732"/>
              <a:chOff x="6610377" y="2234633"/>
              <a:chExt cx="4846184" cy="342173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86A66B1-D014-F644-BD83-D7C09BE86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8222" r="91373">
                            <a14:foregroundMark x1="8680" y1="52401" x2="8222" y2="37753"/>
                            <a14:foregroundMark x1="8222" y1="37753" x2="9120" y2="35308"/>
                            <a14:foregroundMark x1="89736" y1="17841" x2="91373" y2="180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1219" y="2462898"/>
                <a:ext cx="3995351" cy="3193467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B225367-C5FE-934D-8692-FAAC9CA2A32B}"/>
                  </a:ext>
                </a:extLst>
              </p:cNvPr>
              <p:cNvSpPr txBox="1"/>
              <p:nvPr/>
            </p:nvSpPr>
            <p:spPr>
              <a:xfrm>
                <a:off x="6610377" y="2234633"/>
                <a:ext cx="48461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Total US Market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FDA11-D20B-3944-A0CB-90F9C6ECB9B6}"/>
                </a:ext>
              </a:extLst>
            </p:cNvPr>
            <p:cNvSpPr txBox="1"/>
            <p:nvPr/>
          </p:nvSpPr>
          <p:spPr>
            <a:xfrm>
              <a:off x="2229930" y="5032064"/>
              <a:ext cx="27326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24M Tons/</a:t>
              </a:r>
              <a:r>
                <a:rPr lang="en-US" sz="2800" b="1" dirty="0" err="1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Yr</a:t>
              </a:r>
              <a:endPara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r>
                <a:rPr lang="en-US" sz="2800" b="1" dirty="0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72M MWh/</a:t>
              </a:r>
              <a:r>
                <a:rPr lang="en-US" sz="2800" b="1" dirty="0" err="1">
                  <a:solidFill>
                    <a:srgbClr val="FFC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Yr</a:t>
              </a:r>
              <a:endParaRPr lang="en-US" sz="28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5F3E25-40D6-2B4B-B29D-A8AB0DB3B895}"/>
                </a:ext>
              </a:extLst>
            </p:cNvPr>
            <p:cNvSpPr txBox="1"/>
            <p:nvPr/>
          </p:nvSpPr>
          <p:spPr>
            <a:xfrm>
              <a:off x="728506" y="4991123"/>
              <a:ext cx="15555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Plastic:</a:t>
              </a:r>
            </a:p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Energy: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B238B4F-1078-CC46-8EFC-35111075B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89885" l="9921" r="91766">
                        <a14:foregroundMark x1="89385" y1="52672" x2="90377" y2="67176"/>
                        <a14:foregroundMark x1="90377" y1="67176" x2="91766" y2="64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485" y="5114366"/>
            <a:ext cx="2447440" cy="1272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AB55A0-D027-D645-A60C-9D41FD552CF2}"/>
              </a:ext>
            </a:extLst>
          </p:cNvPr>
          <p:cNvSpPr txBox="1"/>
          <p:nvPr/>
        </p:nvSpPr>
        <p:spPr>
          <a:xfrm>
            <a:off x="8670673" y="6047382"/>
            <a:ext cx="255784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Power Chicago for more than 13 years</a:t>
            </a:r>
          </a:p>
        </p:txBody>
      </p:sp>
    </p:spTree>
    <p:extLst>
      <p:ext uri="{BB962C8B-B14F-4D97-AF65-F5344CB8AC3E}">
        <p14:creationId xmlns:p14="http://schemas.microsoft.com/office/powerpoint/2010/main" val="20188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0" y="1718104"/>
            <a:ext cx="12192000" cy="42591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F95183-9F63-224D-92A4-23B2D2DD51F9}"/>
              </a:ext>
            </a:extLst>
          </p:cNvPr>
          <p:cNvSpPr/>
          <p:nvPr/>
        </p:nvSpPr>
        <p:spPr>
          <a:xfrm>
            <a:off x="336884" y="2338934"/>
            <a:ext cx="3599849" cy="3185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97B5C7-CE18-B143-A425-2349A2D473F8}"/>
              </a:ext>
            </a:extLst>
          </p:cNvPr>
          <p:cNvSpPr/>
          <p:nvPr/>
        </p:nvSpPr>
        <p:spPr>
          <a:xfrm>
            <a:off x="4273617" y="2338934"/>
            <a:ext cx="3599849" cy="3185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FD4590-F6BC-4D48-9CC8-EA3B8B40D82A}"/>
              </a:ext>
            </a:extLst>
          </p:cNvPr>
          <p:cNvSpPr/>
          <p:nvPr/>
        </p:nvSpPr>
        <p:spPr>
          <a:xfrm>
            <a:off x="8210350" y="2338934"/>
            <a:ext cx="3599849" cy="3185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14953-73CD-2243-9D60-DF9337AE7DB6}"/>
              </a:ext>
            </a:extLst>
          </p:cNvPr>
          <p:cNvSpPr txBox="1"/>
          <p:nvPr/>
        </p:nvSpPr>
        <p:spPr>
          <a:xfrm>
            <a:off x="1424102" y="1852538"/>
            <a:ext cx="1425412" cy="38985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5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10E95E-32F3-E44D-986E-B73B8E209F01}"/>
              </a:ext>
            </a:extLst>
          </p:cNvPr>
          <p:cNvSpPr txBox="1"/>
          <p:nvPr/>
        </p:nvSpPr>
        <p:spPr>
          <a:xfrm>
            <a:off x="5383294" y="1852537"/>
            <a:ext cx="1425412" cy="38985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5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81A3A9-D99E-2940-BD7C-466BF8E6843B}"/>
              </a:ext>
            </a:extLst>
          </p:cNvPr>
          <p:cNvSpPr txBox="1"/>
          <p:nvPr/>
        </p:nvSpPr>
        <p:spPr>
          <a:xfrm>
            <a:off x="9347595" y="1852536"/>
            <a:ext cx="1425412" cy="38985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5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1543-EAD3-B241-A4CE-F6D658FBC27D}"/>
              </a:ext>
            </a:extLst>
          </p:cNvPr>
          <p:cNvSpPr txBox="1"/>
          <p:nvPr/>
        </p:nvSpPr>
        <p:spPr>
          <a:xfrm>
            <a:off x="691317" y="2658444"/>
            <a:ext cx="3333551" cy="2513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Massive potential to </a:t>
            </a:r>
            <a:b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</a:br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make the future plastics industry </a:t>
            </a:r>
            <a:r>
              <a:rPr lang="en-US" sz="3200" b="1" dirty="0">
                <a:solidFill>
                  <a:srgbClr val="00B0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Greener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35ED05-13EA-7D4A-93A7-8E5713657DBB}"/>
              </a:ext>
            </a:extLst>
          </p:cNvPr>
          <p:cNvSpPr txBox="1"/>
          <p:nvPr/>
        </p:nvSpPr>
        <p:spPr>
          <a:xfrm>
            <a:off x="4720922" y="2614107"/>
            <a:ext cx="3206813" cy="2513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sz="3200" b="1" dirty="0">
                <a:solidFill>
                  <a:srgbClr val="00B0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Without the trade-offs </a:t>
            </a:r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to cost, quality, &amp; operational complexity</a:t>
            </a:r>
            <a:endParaRPr lang="en-US" sz="3200" b="1" dirty="0">
              <a:solidFill>
                <a:srgbClr val="00B05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CD45D6-4D46-0C4F-95CA-7E606849096E}"/>
              </a:ext>
            </a:extLst>
          </p:cNvPr>
          <p:cNvSpPr txBox="1"/>
          <p:nvPr/>
        </p:nvSpPr>
        <p:spPr>
          <a:xfrm>
            <a:off x="8961126" y="2614106"/>
            <a:ext cx="3185957" cy="2513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sz="3200" b="1" dirty="0">
                <a:solidFill>
                  <a:srgbClr val="00B0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Many advantages </a:t>
            </a:r>
            <a:r>
              <a:rPr lang="en-US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Light"/>
              </a:rPr>
              <a:t>relative to traditional molding</a:t>
            </a:r>
            <a:endParaRPr lang="en-US" sz="3200" b="1" dirty="0">
              <a:solidFill>
                <a:srgbClr val="00B05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Light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3E648622-5B3A-0645-990D-C946E9C9F15B}"/>
              </a:ext>
            </a:extLst>
          </p:cNvPr>
          <p:cNvSpPr txBox="1">
            <a:spLocks/>
          </p:cNvSpPr>
          <p:nvPr/>
        </p:nvSpPr>
        <p:spPr>
          <a:xfrm>
            <a:off x="691317" y="-62929"/>
            <a:ext cx="10851753" cy="1935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6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GREENER PROCESS</a:t>
            </a:r>
          </a:p>
        </p:txBody>
      </p:sp>
    </p:spTree>
    <p:extLst>
      <p:ext uri="{BB962C8B-B14F-4D97-AF65-F5344CB8AC3E}">
        <p14:creationId xmlns:p14="http://schemas.microsoft.com/office/powerpoint/2010/main" val="17304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A40CED-CE8F-EC47-92F9-5F0311A89240}"/>
              </a:ext>
            </a:extLst>
          </p:cNvPr>
          <p:cNvSpPr/>
          <p:nvPr/>
        </p:nvSpPr>
        <p:spPr>
          <a:xfrm>
            <a:off x="5839086" y="0"/>
            <a:ext cx="63529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D8A5B9B-76A1-5949-89EF-B43A7B139B1D}"/>
              </a:ext>
            </a:extLst>
          </p:cNvPr>
          <p:cNvSpPr txBox="1">
            <a:spLocks/>
          </p:cNvSpPr>
          <p:nvPr/>
        </p:nvSpPr>
        <p:spPr>
          <a:xfrm>
            <a:off x="-1" y="1203122"/>
            <a:ext cx="5839087" cy="421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6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  <a:endParaRPr 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D28B2-B6F5-8640-B08C-3EF918DE6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6"/>
          <a:stretch/>
        </p:blipFill>
        <p:spPr>
          <a:xfrm>
            <a:off x="5839086" y="2171413"/>
            <a:ext cx="6405978" cy="2355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E354E-5DAD-7E46-B758-1F0F78AD82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899" y="445310"/>
            <a:ext cx="5400274" cy="1205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6625EA-6A86-CC48-8369-307C579A87E8}"/>
              </a:ext>
            </a:extLst>
          </p:cNvPr>
          <p:cNvSpPr/>
          <p:nvPr/>
        </p:nvSpPr>
        <p:spPr>
          <a:xfrm>
            <a:off x="5839086" y="4675215"/>
            <a:ext cx="6352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 us on the journey and learn how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sz="1600" dirty="0">
                <a:solidFill>
                  <a:schemeClr val="accent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Curve</a:t>
            </a:r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™ can change the way you mold.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Email: </a:t>
            </a:r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info@imflux.com</a:t>
            </a:r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Cell: 513.973.2042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Visit us at </a:t>
            </a:r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www.imflux.com</a:t>
            </a:r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856E6B1-AF91-5548-80D8-86FF800A4BA2}"/>
              </a:ext>
            </a:extLst>
          </p:cNvPr>
          <p:cNvSpPr/>
          <p:nvPr/>
        </p:nvSpPr>
        <p:spPr>
          <a:xfrm>
            <a:off x="0" y="1380565"/>
            <a:ext cx="12192000" cy="5041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oftware">
            <a:extLst>
              <a:ext uri="{FF2B5EF4-FFF2-40B4-BE49-F238E27FC236}">
                <a16:creationId xmlns:a16="http://schemas.microsoft.com/office/drawing/2014/main" id="{6249D764-FCAF-8B4C-84A7-335C1EF16037}"/>
              </a:ext>
            </a:extLst>
          </p:cNvPr>
          <p:cNvSpPr txBox="1"/>
          <p:nvPr/>
        </p:nvSpPr>
        <p:spPr>
          <a:xfrm>
            <a:off x="0" y="113364"/>
            <a:ext cx="12191999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0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lang="en-US" sz="6600" dirty="0">
                <a:solidFill>
                  <a:srgbClr val="17BE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Advantage</a:t>
            </a:r>
            <a:endParaRPr sz="6600" dirty="0">
              <a:solidFill>
                <a:srgbClr val="17BE5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B1F4B8-388A-7947-9400-168D69959218}"/>
              </a:ext>
            </a:extLst>
          </p:cNvPr>
          <p:cNvSpPr/>
          <p:nvPr/>
        </p:nvSpPr>
        <p:spPr>
          <a:xfrm>
            <a:off x="405100" y="2407689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IMPROVES </a:t>
            </a:r>
            <a:b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</a:br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OEE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6EAD55-6F71-5449-9E9E-1194E745B041}"/>
              </a:ext>
            </a:extLst>
          </p:cNvPr>
          <p:cNvSpPr/>
          <p:nvPr/>
        </p:nvSpPr>
        <p:spPr>
          <a:xfrm>
            <a:off x="2346676" y="2430057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ENABLES MATERIAL FLEXIBILITY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E68A5CC-2C6A-2642-9876-1B0591FD4DCB}"/>
              </a:ext>
            </a:extLst>
          </p:cNvPr>
          <p:cNvSpPr/>
          <p:nvPr/>
        </p:nvSpPr>
        <p:spPr>
          <a:xfrm>
            <a:off x="4274482" y="2421268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IMPROVES QUALITY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AB432B1-28E0-B346-8198-F2F3250144D0}"/>
              </a:ext>
            </a:extLst>
          </p:cNvPr>
          <p:cNvSpPr/>
          <p:nvPr/>
        </p:nvSpPr>
        <p:spPr>
          <a:xfrm>
            <a:off x="6220213" y="2421268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REDUCES PRESSURE &amp; TONNAGE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7082409-C82F-DC4B-B92C-0E68D5887AC6}"/>
              </a:ext>
            </a:extLst>
          </p:cNvPr>
          <p:cNvSpPr/>
          <p:nvPr/>
        </p:nvSpPr>
        <p:spPr>
          <a:xfrm>
            <a:off x="8158399" y="2421268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ALLOWS FOR LIGHT WEIGHTING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FC6E5FC-7A56-7A48-8C8D-2B5D9FBDB39E}"/>
              </a:ext>
            </a:extLst>
          </p:cNvPr>
          <p:cNvSpPr/>
          <p:nvPr/>
        </p:nvSpPr>
        <p:spPr>
          <a:xfrm>
            <a:off x="10096585" y="2437834"/>
            <a:ext cx="1828800" cy="1828800"/>
          </a:xfrm>
          <a:prstGeom prst="rect">
            <a:avLst/>
          </a:prstGeom>
          <a:solidFill>
            <a:srgbClr val="80B15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hangingPunct="0"/>
            <a:r>
              <a:rPr lang="en-US" sz="17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SUSTAINABILITY ADVANTAGES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C5E5260-C2AB-024A-B985-F3F1CE096758}"/>
              </a:ext>
            </a:extLst>
          </p:cNvPr>
          <p:cNvGrpSpPr/>
          <p:nvPr/>
        </p:nvGrpSpPr>
        <p:grpSpPr>
          <a:xfrm>
            <a:off x="605125" y="4450311"/>
            <a:ext cx="1428751" cy="1428751"/>
            <a:chOff x="1210250" y="8900621"/>
            <a:chExt cx="2857501" cy="2857501"/>
          </a:xfrm>
        </p:grpSpPr>
        <p:sp>
          <p:nvSpPr>
            <p:cNvPr id="71" name="Shape 136">
              <a:extLst>
                <a:ext uri="{FF2B5EF4-FFF2-40B4-BE49-F238E27FC236}">
                  <a16:creationId xmlns:a16="http://schemas.microsoft.com/office/drawing/2014/main" id="{4E3278C8-0519-0E45-9DDB-5A07D2EBB73B}"/>
                </a:ext>
              </a:extLst>
            </p:cNvPr>
            <p:cNvSpPr/>
            <p:nvPr/>
          </p:nvSpPr>
          <p:spPr>
            <a:xfrm>
              <a:off x="1210250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 dirty="0"/>
            </a:p>
          </p:txBody>
        </p:sp>
        <p:sp>
          <p:nvSpPr>
            <p:cNvPr id="72" name="Shape 135">
              <a:extLst>
                <a:ext uri="{FF2B5EF4-FFF2-40B4-BE49-F238E27FC236}">
                  <a16:creationId xmlns:a16="http://schemas.microsoft.com/office/drawing/2014/main" id="{787CCF5D-20FA-0641-836D-A55D97E28F9A}"/>
                </a:ext>
              </a:extLst>
            </p:cNvPr>
            <p:cNvSpPr/>
            <p:nvPr/>
          </p:nvSpPr>
          <p:spPr>
            <a:xfrm>
              <a:off x="2043669" y="9667418"/>
              <a:ext cx="1190662" cy="132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4" y="1568"/>
                  </a:moveTo>
                  <a:lnTo>
                    <a:pt x="1177" y="21091"/>
                  </a:lnTo>
                  <a:lnTo>
                    <a:pt x="541" y="20455"/>
                  </a:lnTo>
                  <a:lnTo>
                    <a:pt x="20078" y="900"/>
                  </a:lnTo>
                  <a:lnTo>
                    <a:pt x="13890" y="900"/>
                  </a:lnTo>
                  <a:cubicBezTo>
                    <a:pt x="13641" y="900"/>
                    <a:pt x="13440" y="699"/>
                    <a:pt x="13440" y="450"/>
                  </a:cubicBezTo>
                  <a:cubicBezTo>
                    <a:pt x="13440" y="201"/>
                    <a:pt x="13641" y="0"/>
                    <a:pt x="13890" y="0"/>
                  </a:cubicBezTo>
                  <a:lnTo>
                    <a:pt x="21580" y="0"/>
                  </a:lnTo>
                  <a:lnTo>
                    <a:pt x="21599" y="7708"/>
                  </a:lnTo>
                  <a:cubicBezTo>
                    <a:pt x="21600" y="7957"/>
                    <a:pt x="21399" y="8159"/>
                    <a:pt x="21150" y="8160"/>
                  </a:cubicBezTo>
                  <a:cubicBezTo>
                    <a:pt x="21150" y="8160"/>
                    <a:pt x="21150" y="8160"/>
                    <a:pt x="21149" y="8160"/>
                  </a:cubicBezTo>
                  <a:cubicBezTo>
                    <a:pt x="20901" y="8160"/>
                    <a:pt x="20700" y="7959"/>
                    <a:pt x="20699" y="7711"/>
                  </a:cubicBezTo>
                  <a:cubicBezTo>
                    <a:pt x="20699" y="7711"/>
                    <a:pt x="20684" y="1568"/>
                    <a:pt x="20684" y="1568"/>
                  </a:cubicBezTo>
                  <a:close/>
                  <a:moveTo>
                    <a:pt x="4756" y="900"/>
                  </a:moveTo>
                  <a:cubicBezTo>
                    <a:pt x="6882" y="900"/>
                    <a:pt x="8611" y="2625"/>
                    <a:pt x="8611" y="4745"/>
                  </a:cubicBezTo>
                  <a:cubicBezTo>
                    <a:pt x="8611" y="6866"/>
                    <a:pt x="6882" y="8590"/>
                    <a:pt x="4756" y="8590"/>
                  </a:cubicBezTo>
                  <a:cubicBezTo>
                    <a:pt x="2630" y="8590"/>
                    <a:pt x="900" y="6866"/>
                    <a:pt x="900" y="4745"/>
                  </a:cubicBezTo>
                  <a:cubicBezTo>
                    <a:pt x="900" y="2625"/>
                    <a:pt x="2630" y="900"/>
                    <a:pt x="4756" y="900"/>
                  </a:cubicBezTo>
                  <a:close/>
                  <a:moveTo>
                    <a:pt x="4756" y="9490"/>
                  </a:moveTo>
                  <a:cubicBezTo>
                    <a:pt x="7378" y="9490"/>
                    <a:pt x="9511" y="7362"/>
                    <a:pt x="9511" y="4745"/>
                  </a:cubicBezTo>
                  <a:cubicBezTo>
                    <a:pt x="9511" y="2129"/>
                    <a:pt x="7378" y="0"/>
                    <a:pt x="4756" y="0"/>
                  </a:cubicBezTo>
                  <a:cubicBezTo>
                    <a:pt x="2133" y="0"/>
                    <a:pt x="0" y="2129"/>
                    <a:pt x="0" y="4745"/>
                  </a:cubicBezTo>
                  <a:cubicBezTo>
                    <a:pt x="0" y="7362"/>
                    <a:pt x="2133" y="9490"/>
                    <a:pt x="4756" y="9490"/>
                  </a:cubicBezTo>
                  <a:close/>
                  <a:moveTo>
                    <a:pt x="16844" y="20700"/>
                  </a:moveTo>
                  <a:cubicBezTo>
                    <a:pt x="14718" y="20700"/>
                    <a:pt x="12988" y="18975"/>
                    <a:pt x="12988" y="16855"/>
                  </a:cubicBezTo>
                  <a:cubicBezTo>
                    <a:pt x="12988" y="14734"/>
                    <a:pt x="14718" y="13010"/>
                    <a:pt x="16844" y="13010"/>
                  </a:cubicBezTo>
                  <a:cubicBezTo>
                    <a:pt x="18970" y="13010"/>
                    <a:pt x="20700" y="14734"/>
                    <a:pt x="20700" y="16855"/>
                  </a:cubicBezTo>
                  <a:cubicBezTo>
                    <a:pt x="20700" y="18975"/>
                    <a:pt x="18970" y="20700"/>
                    <a:pt x="16844" y="20700"/>
                  </a:cubicBezTo>
                  <a:close/>
                  <a:moveTo>
                    <a:pt x="16844" y="12110"/>
                  </a:moveTo>
                  <a:cubicBezTo>
                    <a:pt x="14222" y="12110"/>
                    <a:pt x="12088" y="14238"/>
                    <a:pt x="12088" y="16855"/>
                  </a:cubicBezTo>
                  <a:cubicBezTo>
                    <a:pt x="12088" y="19471"/>
                    <a:pt x="14222" y="21600"/>
                    <a:pt x="16844" y="21600"/>
                  </a:cubicBezTo>
                  <a:cubicBezTo>
                    <a:pt x="19466" y="21600"/>
                    <a:pt x="21600" y="19471"/>
                    <a:pt x="21600" y="16855"/>
                  </a:cubicBezTo>
                  <a:cubicBezTo>
                    <a:pt x="21600" y="14238"/>
                    <a:pt x="19466" y="12110"/>
                    <a:pt x="16844" y="12110"/>
                  </a:cubicBezTo>
                  <a:close/>
                </a:path>
              </a:pathLst>
            </a:custGeom>
            <a:solidFill>
              <a:srgbClr val="008F00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6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C5CB83B-1913-D949-AB07-B1985D223245}"/>
              </a:ext>
            </a:extLst>
          </p:cNvPr>
          <p:cNvGrpSpPr/>
          <p:nvPr/>
        </p:nvGrpSpPr>
        <p:grpSpPr>
          <a:xfrm>
            <a:off x="2546701" y="4450311"/>
            <a:ext cx="1428751" cy="1428751"/>
            <a:chOff x="5093401" y="8900621"/>
            <a:chExt cx="2857501" cy="2857501"/>
          </a:xfrm>
        </p:grpSpPr>
        <p:sp>
          <p:nvSpPr>
            <p:cNvPr id="74" name="Shape 112">
              <a:extLst>
                <a:ext uri="{FF2B5EF4-FFF2-40B4-BE49-F238E27FC236}">
                  <a16:creationId xmlns:a16="http://schemas.microsoft.com/office/drawing/2014/main" id="{DF9E5110-0E67-354D-8989-69E703F6E635}"/>
                </a:ext>
              </a:extLst>
            </p:cNvPr>
            <p:cNvSpPr/>
            <p:nvPr/>
          </p:nvSpPr>
          <p:spPr>
            <a:xfrm>
              <a:off x="5093401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 dirty="0"/>
            </a:p>
          </p:txBody>
        </p:sp>
        <p:sp>
          <p:nvSpPr>
            <p:cNvPr id="75" name="Shape 111">
              <a:extLst>
                <a:ext uri="{FF2B5EF4-FFF2-40B4-BE49-F238E27FC236}">
                  <a16:creationId xmlns:a16="http://schemas.microsoft.com/office/drawing/2014/main" id="{A1F5A88F-8EE2-4740-9CAD-276E01609D5A}"/>
                </a:ext>
              </a:extLst>
            </p:cNvPr>
            <p:cNvSpPr/>
            <p:nvPr/>
          </p:nvSpPr>
          <p:spPr>
            <a:xfrm>
              <a:off x="5662561" y="9666439"/>
              <a:ext cx="1719182" cy="1609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909"/>
                  </a:moveTo>
                  <a:cubicBezTo>
                    <a:pt x="5432" y="4909"/>
                    <a:pt x="1080" y="4030"/>
                    <a:pt x="1080" y="2945"/>
                  </a:cubicBezTo>
                  <a:cubicBezTo>
                    <a:pt x="1080" y="1861"/>
                    <a:pt x="5432" y="982"/>
                    <a:pt x="10800" y="982"/>
                  </a:cubicBezTo>
                  <a:cubicBezTo>
                    <a:pt x="16168" y="982"/>
                    <a:pt x="20520" y="1861"/>
                    <a:pt x="20520" y="2945"/>
                  </a:cubicBezTo>
                  <a:cubicBezTo>
                    <a:pt x="20520" y="4030"/>
                    <a:pt x="16168" y="4909"/>
                    <a:pt x="10800" y="4909"/>
                  </a:cubicBezTo>
                  <a:moveTo>
                    <a:pt x="16305" y="8659"/>
                  </a:moveTo>
                  <a:cubicBezTo>
                    <a:pt x="14130" y="10260"/>
                    <a:pt x="11880" y="11916"/>
                    <a:pt x="11880" y="14727"/>
                  </a:cubicBezTo>
                  <a:cubicBezTo>
                    <a:pt x="11880" y="17561"/>
                    <a:pt x="11880" y="19270"/>
                    <a:pt x="11642" y="20135"/>
                  </a:cubicBezTo>
                  <a:cubicBezTo>
                    <a:pt x="11522" y="20573"/>
                    <a:pt x="11509" y="20618"/>
                    <a:pt x="10800" y="20618"/>
                  </a:cubicBezTo>
                  <a:cubicBezTo>
                    <a:pt x="10091" y="20618"/>
                    <a:pt x="10078" y="20573"/>
                    <a:pt x="9957" y="20135"/>
                  </a:cubicBezTo>
                  <a:cubicBezTo>
                    <a:pt x="9818" y="19627"/>
                    <a:pt x="9761" y="18820"/>
                    <a:pt x="9738" y="17673"/>
                  </a:cubicBezTo>
                  <a:lnTo>
                    <a:pt x="10260" y="17673"/>
                  </a:lnTo>
                  <a:cubicBezTo>
                    <a:pt x="10558" y="17673"/>
                    <a:pt x="10800" y="17453"/>
                    <a:pt x="10800" y="17182"/>
                  </a:cubicBezTo>
                  <a:cubicBezTo>
                    <a:pt x="10800" y="16911"/>
                    <a:pt x="10558" y="16691"/>
                    <a:pt x="10260" y="16691"/>
                  </a:cubicBezTo>
                  <a:lnTo>
                    <a:pt x="9724" y="16691"/>
                  </a:lnTo>
                  <a:cubicBezTo>
                    <a:pt x="9722" y="16381"/>
                    <a:pt x="9721" y="16059"/>
                    <a:pt x="9721" y="15709"/>
                  </a:cubicBezTo>
                  <a:lnTo>
                    <a:pt x="10260" y="15709"/>
                  </a:lnTo>
                  <a:cubicBezTo>
                    <a:pt x="10558" y="15709"/>
                    <a:pt x="10800" y="15489"/>
                    <a:pt x="10800" y="15218"/>
                  </a:cubicBezTo>
                  <a:cubicBezTo>
                    <a:pt x="10800" y="14947"/>
                    <a:pt x="10558" y="14727"/>
                    <a:pt x="10260" y="14727"/>
                  </a:cubicBezTo>
                  <a:lnTo>
                    <a:pt x="9720" y="14727"/>
                  </a:lnTo>
                  <a:cubicBezTo>
                    <a:pt x="9720" y="11916"/>
                    <a:pt x="7470" y="10260"/>
                    <a:pt x="5295" y="8659"/>
                  </a:cubicBezTo>
                  <a:cubicBezTo>
                    <a:pt x="3543" y="7370"/>
                    <a:pt x="1872" y="6139"/>
                    <a:pt x="1294" y="4344"/>
                  </a:cubicBezTo>
                  <a:cubicBezTo>
                    <a:pt x="3119" y="5266"/>
                    <a:pt x="6691" y="5891"/>
                    <a:pt x="10800" y="5891"/>
                  </a:cubicBezTo>
                  <a:cubicBezTo>
                    <a:pt x="14905" y="5891"/>
                    <a:pt x="18475" y="5266"/>
                    <a:pt x="20302" y="4347"/>
                  </a:cubicBezTo>
                  <a:cubicBezTo>
                    <a:pt x="19721" y="6143"/>
                    <a:pt x="18053" y="7373"/>
                    <a:pt x="16305" y="8659"/>
                  </a:cubicBezTo>
                  <a:moveTo>
                    <a:pt x="10800" y="0"/>
                  </a:moveTo>
                  <a:cubicBezTo>
                    <a:pt x="4835" y="0"/>
                    <a:pt x="0" y="1319"/>
                    <a:pt x="0" y="2945"/>
                  </a:cubicBezTo>
                  <a:cubicBezTo>
                    <a:pt x="0" y="8836"/>
                    <a:pt x="8640" y="9818"/>
                    <a:pt x="8640" y="14727"/>
                  </a:cubicBezTo>
                  <a:lnTo>
                    <a:pt x="8640" y="15219"/>
                  </a:lnTo>
                  <a:cubicBezTo>
                    <a:pt x="8641" y="15938"/>
                    <a:pt x="8642" y="16572"/>
                    <a:pt x="8649" y="17142"/>
                  </a:cubicBezTo>
                  <a:cubicBezTo>
                    <a:pt x="8647" y="17155"/>
                    <a:pt x="8640" y="17168"/>
                    <a:pt x="8640" y="17182"/>
                  </a:cubicBezTo>
                  <a:cubicBezTo>
                    <a:pt x="8640" y="17199"/>
                    <a:pt x="8648" y="17212"/>
                    <a:pt x="8651" y="17230"/>
                  </a:cubicBezTo>
                  <a:cubicBezTo>
                    <a:pt x="8699" y="20896"/>
                    <a:pt x="8995" y="21600"/>
                    <a:pt x="10800" y="21600"/>
                  </a:cubicBezTo>
                  <a:cubicBezTo>
                    <a:pt x="12960" y="21600"/>
                    <a:pt x="12960" y="20618"/>
                    <a:pt x="12960" y="14727"/>
                  </a:cubicBezTo>
                  <a:cubicBezTo>
                    <a:pt x="12960" y="9818"/>
                    <a:pt x="21600" y="8836"/>
                    <a:pt x="21600" y="2945"/>
                  </a:cubicBezTo>
                  <a:cubicBezTo>
                    <a:pt x="21600" y="1319"/>
                    <a:pt x="16765" y="0"/>
                    <a:pt x="10800" y="0"/>
                  </a:cubicBezTo>
                </a:path>
              </a:pathLst>
            </a:custGeom>
            <a:solidFill>
              <a:srgbClr val="008F00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defTabSz="228531">
                <a:defRPr sz="29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5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9832EF6-9C37-A147-9F08-A5AE9587EBE5}"/>
              </a:ext>
            </a:extLst>
          </p:cNvPr>
          <p:cNvGrpSpPr/>
          <p:nvPr/>
        </p:nvGrpSpPr>
        <p:grpSpPr>
          <a:xfrm>
            <a:off x="4490956" y="4062446"/>
            <a:ext cx="1428751" cy="1974900"/>
            <a:chOff x="8981912" y="8124893"/>
            <a:chExt cx="2857501" cy="3949799"/>
          </a:xfrm>
        </p:grpSpPr>
        <p:sp>
          <p:nvSpPr>
            <p:cNvPr id="77" name="Shape 114">
              <a:extLst>
                <a:ext uri="{FF2B5EF4-FFF2-40B4-BE49-F238E27FC236}">
                  <a16:creationId xmlns:a16="http://schemas.microsoft.com/office/drawing/2014/main" id="{BFEC88C8-0791-184C-97D3-9C7C93BDEB21}"/>
                </a:ext>
              </a:extLst>
            </p:cNvPr>
            <p:cNvSpPr/>
            <p:nvPr/>
          </p:nvSpPr>
          <p:spPr>
            <a:xfrm>
              <a:off x="8981912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 dirty="0"/>
            </a:p>
          </p:txBody>
        </p:sp>
        <p:sp>
          <p:nvSpPr>
            <p:cNvPr id="78" name="Shape 115">
              <a:extLst>
                <a:ext uri="{FF2B5EF4-FFF2-40B4-BE49-F238E27FC236}">
                  <a16:creationId xmlns:a16="http://schemas.microsoft.com/office/drawing/2014/main" id="{9696374A-B5FC-D94F-94B7-715090912DEF}"/>
                </a:ext>
              </a:extLst>
            </p:cNvPr>
            <p:cNvSpPr/>
            <p:nvPr/>
          </p:nvSpPr>
          <p:spPr>
            <a:xfrm>
              <a:off x="10127554" y="9832527"/>
              <a:ext cx="519372" cy="1087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 sz="6400">
                  <a:solidFill>
                    <a:srgbClr val="008F00"/>
                  </a:solidFill>
                </a:defRPr>
              </a:lvl1pPr>
            </a:lstStyle>
            <a:p>
              <a:r>
                <a:rPr sz="3200" dirty="0"/>
                <a:t>6</a:t>
              </a:r>
            </a:p>
          </p:txBody>
        </p:sp>
        <p:sp>
          <p:nvSpPr>
            <p:cNvPr id="79" name="Shape 113">
              <a:extLst>
                <a:ext uri="{FF2B5EF4-FFF2-40B4-BE49-F238E27FC236}">
                  <a16:creationId xmlns:a16="http://schemas.microsoft.com/office/drawing/2014/main" id="{09056331-87CE-3649-B517-A5DA13ADDF4B}"/>
                </a:ext>
              </a:extLst>
            </p:cNvPr>
            <p:cNvSpPr/>
            <p:nvPr/>
          </p:nvSpPr>
          <p:spPr>
            <a:xfrm>
              <a:off x="9499070" y="8124893"/>
              <a:ext cx="1808187" cy="3949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 sz="25000">
                  <a:solidFill>
                    <a:srgbClr val="008F00"/>
                  </a:solidFill>
                </a:defRPr>
              </a:lvl1pPr>
            </a:lstStyle>
            <a:p>
              <a:r>
                <a:rPr sz="12500" dirty="0" err="1"/>
                <a:t>σ</a:t>
              </a:r>
              <a:endParaRPr sz="12500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6C439E-7553-4948-A906-5BA054B88974}"/>
              </a:ext>
            </a:extLst>
          </p:cNvPr>
          <p:cNvGrpSpPr/>
          <p:nvPr/>
        </p:nvGrpSpPr>
        <p:grpSpPr>
          <a:xfrm>
            <a:off x="6435211" y="4450311"/>
            <a:ext cx="1428751" cy="1428751"/>
            <a:chOff x="12870422" y="8900621"/>
            <a:chExt cx="2857501" cy="2857501"/>
          </a:xfrm>
        </p:grpSpPr>
        <p:sp>
          <p:nvSpPr>
            <p:cNvPr id="81" name="Shape 116">
              <a:extLst>
                <a:ext uri="{FF2B5EF4-FFF2-40B4-BE49-F238E27FC236}">
                  <a16:creationId xmlns:a16="http://schemas.microsoft.com/office/drawing/2014/main" id="{836D3295-C49F-E643-93D0-3995458BC505}"/>
                </a:ext>
              </a:extLst>
            </p:cNvPr>
            <p:cNvSpPr/>
            <p:nvPr/>
          </p:nvSpPr>
          <p:spPr>
            <a:xfrm>
              <a:off x="12870422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grpSp>
          <p:nvGrpSpPr>
            <p:cNvPr id="82" name="Group 129">
              <a:extLst>
                <a:ext uri="{FF2B5EF4-FFF2-40B4-BE49-F238E27FC236}">
                  <a16:creationId xmlns:a16="http://schemas.microsoft.com/office/drawing/2014/main" id="{08AC37E3-223A-6B42-A6A1-A33EB34915F1}"/>
                </a:ext>
              </a:extLst>
            </p:cNvPr>
            <p:cNvGrpSpPr/>
            <p:nvPr/>
          </p:nvGrpSpPr>
          <p:grpSpPr>
            <a:xfrm>
              <a:off x="13521850" y="9159486"/>
              <a:ext cx="1612789" cy="1987086"/>
              <a:chOff x="-2" y="0"/>
              <a:chExt cx="1612788" cy="1987085"/>
            </a:xfrm>
          </p:grpSpPr>
          <p:sp>
            <p:nvSpPr>
              <p:cNvPr id="83" name="Shape 117">
                <a:extLst>
                  <a:ext uri="{FF2B5EF4-FFF2-40B4-BE49-F238E27FC236}">
                    <a16:creationId xmlns:a16="http://schemas.microsoft.com/office/drawing/2014/main" id="{A9E106DD-6CAB-8440-ACD6-6D0D00DFE22F}"/>
                  </a:ext>
                </a:extLst>
              </p:cNvPr>
              <p:cNvSpPr/>
              <p:nvPr/>
            </p:nvSpPr>
            <p:spPr>
              <a:xfrm flipV="1">
                <a:off x="268154" y="1813204"/>
                <a:ext cx="1089177" cy="1"/>
              </a:xfrm>
              <a:prstGeom prst="line">
                <a:avLst/>
              </a:prstGeom>
              <a:noFill/>
              <a:ln w="1651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84" name="Group 128">
                <a:extLst>
                  <a:ext uri="{FF2B5EF4-FFF2-40B4-BE49-F238E27FC236}">
                    <a16:creationId xmlns:a16="http://schemas.microsoft.com/office/drawing/2014/main" id="{A960828E-DDAE-E446-A0AF-E6B53447588A}"/>
                  </a:ext>
                </a:extLst>
              </p:cNvPr>
              <p:cNvGrpSpPr/>
              <p:nvPr/>
            </p:nvGrpSpPr>
            <p:grpSpPr>
              <a:xfrm>
                <a:off x="-2" y="0"/>
                <a:ext cx="1612788" cy="1987085"/>
                <a:chOff x="-1" y="0"/>
                <a:chExt cx="1612786" cy="1987084"/>
              </a:xfrm>
            </p:grpSpPr>
            <p:sp>
              <p:nvSpPr>
                <p:cNvPr id="85" name="Shape 118">
                  <a:extLst>
                    <a:ext uri="{FF2B5EF4-FFF2-40B4-BE49-F238E27FC236}">
                      <a16:creationId xmlns:a16="http://schemas.microsoft.com/office/drawing/2014/main" id="{467484B0-5238-B344-BC90-DBA05062F456}"/>
                    </a:ext>
                  </a:extLst>
                </p:cNvPr>
                <p:cNvSpPr/>
                <p:nvPr/>
              </p:nvSpPr>
              <p:spPr>
                <a:xfrm>
                  <a:off x="530164" y="1888096"/>
                  <a:ext cx="1" cy="98988"/>
                </a:xfrm>
                <a:prstGeom prst="line">
                  <a:avLst/>
                </a:prstGeom>
                <a:noFill/>
                <a:ln w="203200" cap="flat">
                  <a:solidFill>
                    <a:srgbClr val="008F0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6" name="Shape 119">
                  <a:extLst>
                    <a:ext uri="{FF2B5EF4-FFF2-40B4-BE49-F238E27FC236}">
                      <a16:creationId xmlns:a16="http://schemas.microsoft.com/office/drawing/2014/main" id="{FA1B7C0E-95B1-E343-BD1E-F59F01AA4EA3}"/>
                    </a:ext>
                  </a:extLst>
                </p:cNvPr>
                <p:cNvSpPr/>
                <p:nvPr/>
              </p:nvSpPr>
              <p:spPr>
                <a:xfrm>
                  <a:off x="806392" y="1888096"/>
                  <a:ext cx="1" cy="98988"/>
                </a:xfrm>
                <a:prstGeom prst="line">
                  <a:avLst/>
                </a:prstGeom>
                <a:noFill/>
                <a:ln w="203200" cap="flat">
                  <a:solidFill>
                    <a:srgbClr val="008F0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7" name="Shape 120">
                  <a:extLst>
                    <a:ext uri="{FF2B5EF4-FFF2-40B4-BE49-F238E27FC236}">
                      <a16:creationId xmlns:a16="http://schemas.microsoft.com/office/drawing/2014/main" id="{A0835936-C0D0-8244-9FA4-A6AF97E9A0BF}"/>
                    </a:ext>
                  </a:extLst>
                </p:cNvPr>
                <p:cNvSpPr/>
                <p:nvPr/>
              </p:nvSpPr>
              <p:spPr>
                <a:xfrm>
                  <a:off x="1082619" y="1888096"/>
                  <a:ext cx="1" cy="98988"/>
                </a:xfrm>
                <a:prstGeom prst="line">
                  <a:avLst/>
                </a:prstGeom>
                <a:noFill/>
                <a:ln w="203200" cap="flat">
                  <a:solidFill>
                    <a:srgbClr val="008F0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t">
                  <a:noAutofit/>
                </a:bodyPr>
                <a:lstStyle/>
                <a:p>
                  <a:endParaRPr sz="900"/>
                </a:p>
              </p:txBody>
            </p:sp>
            <p:grpSp>
              <p:nvGrpSpPr>
                <p:cNvPr id="88" name="Group 123">
                  <a:extLst>
                    <a:ext uri="{FF2B5EF4-FFF2-40B4-BE49-F238E27FC236}">
                      <a16:creationId xmlns:a16="http://schemas.microsoft.com/office/drawing/2014/main" id="{11F8BF0E-CCDB-CC45-BE92-CEAED4665E7C}"/>
                    </a:ext>
                  </a:extLst>
                </p:cNvPr>
                <p:cNvGrpSpPr/>
                <p:nvPr/>
              </p:nvGrpSpPr>
              <p:grpSpPr>
                <a:xfrm>
                  <a:off x="-1" y="448195"/>
                  <a:ext cx="275611" cy="1538272"/>
                  <a:chOff x="0" y="0"/>
                  <a:chExt cx="275609" cy="1538271"/>
                </a:xfrm>
              </p:grpSpPr>
              <p:sp>
                <p:nvSpPr>
                  <p:cNvPr id="93" name="Shape 121">
                    <a:extLst>
                      <a:ext uri="{FF2B5EF4-FFF2-40B4-BE49-F238E27FC236}">
                        <a16:creationId xmlns:a16="http://schemas.microsoft.com/office/drawing/2014/main" id="{4990FD4D-AA44-4C48-874B-BBBC1235EDE3}"/>
                      </a:ext>
                    </a:extLst>
                  </p:cNvPr>
                  <p:cNvSpPr/>
                  <p:nvPr/>
                </p:nvSpPr>
                <p:spPr>
                  <a:xfrm>
                    <a:off x="-1" y="175570"/>
                    <a:ext cx="275611" cy="136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22" h="21600" extrusionOk="0">
                        <a:moveTo>
                          <a:pt x="19522" y="21600"/>
                        </a:moveTo>
                        <a:lnTo>
                          <a:pt x="19230" y="18799"/>
                        </a:lnTo>
                        <a:cubicBezTo>
                          <a:pt x="9115" y="16828"/>
                          <a:pt x="2498" y="14110"/>
                          <a:pt x="584" y="11140"/>
                        </a:cubicBezTo>
                        <a:cubicBezTo>
                          <a:pt x="-2078" y="7009"/>
                          <a:pt x="4462" y="2848"/>
                          <a:pt x="18093" y="0"/>
                        </a:cubicBezTo>
                      </a:path>
                    </a:pathLst>
                  </a:custGeom>
                  <a:noFill/>
                  <a:ln w="165100" cap="flat">
                    <a:solidFill>
                      <a:srgbClr val="008F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2859" tIns="22859" rIns="22859" bIns="22859" numCol="1" anchor="t">
                    <a:noAutofit/>
                  </a:bodyPr>
                  <a:lstStyle/>
                  <a:p>
                    <a:endParaRPr sz="900"/>
                  </a:p>
                </p:txBody>
              </p:sp>
              <p:sp>
                <p:nvSpPr>
                  <p:cNvPr id="94" name="Shape 122">
                    <a:extLst>
                      <a:ext uri="{FF2B5EF4-FFF2-40B4-BE49-F238E27FC236}">
                        <a16:creationId xmlns:a16="http://schemas.microsoft.com/office/drawing/2014/main" id="{2E7E8E5B-CA0D-1141-9AE2-B3133A6DEF29}"/>
                      </a:ext>
                    </a:extLst>
                  </p:cNvPr>
                  <p:cNvSpPr/>
                  <p:nvPr/>
                </p:nvSpPr>
                <p:spPr>
                  <a:xfrm flipV="1">
                    <a:off x="233858" y="0"/>
                    <a:ext cx="1" cy="240021"/>
                  </a:xfrm>
                  <a:prstGeom prst="line">
                    <a:avLst/>
                  </a:prstGeom>
                  <a:noFill/>
                  <a:ln w="165100" cap="flat">
                    <a:solidFill>
                      <a:srgbClr val="008F0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t">
                    <a:noAutofit/>
                  </a:bodyPr>
                  <a:lstStyle/>
                  <a:p>
                    <a:endParaRPr sz="900"/>
                  </a:p>
                </p:txBody>
              </p:sp>
            </p:grpSp>
            <p:sp>
              <p:nvSpPr>
                <p:cNvPr id="89" name="Shape 124">
                  <a:extLst>
                    <a:ext uri="{FF2B5EF4-FFF2-40B4-BE49-F238E27FC236}">
                      <a16:creationId xmlns:a16="http://schemas.microsoft.com/office/drawing/2014/main" id="{5012A176-934B-8F48-A34C-15C4D4467903}"/>
                    </a:ext>
                  </a:extLst>
                </p:cNvPr>
                <p:cNvSpPr/>
                <p:nvPr/>
              </p:nvSpPr>
              <p:spPr>
                <a:xfrm>
                  <a:off x="361328" y="0"/>
                  <a:ext cx="873692" cy="1948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12500" b="1">
                      <a:solidFill>
                        <a:srgbClr val="008F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algn="ctr"/>
                  <a:r>
                    <a:rPr sz="6250" dirty="0"/>
                    <a:t>!</a:t>
                  </a:r>
                </a:p>
              </p:txBody>
            </p:sp>
            <p:grpSp>
              <p:nvGrpSpPr>
                <p:cNvPr id="90" name="Group 127">
                  <a:extLst>
                    <a:ext uri="{FF2B5EF4-FFF2-40B4-BE49-F238E27FC236}">
                      <a16:creationId xmlns:a16="http://schemas.microsoft.com/office/drawing/2014/main" id="{F0F4EC0D-FB84-E040-A16A-37A6B2A12FF7}"/>
                    </a:ext>
                  </a:extLst>
                </p:cNvPr>
                <p:cNvGrpSpPr/>
                <p:nvPr/>
              </p:nvGrpSpPr>
              <p:grpSpPr>
                <a:xfrm flipH="1">
                  <a:off x="1337174" y="448195"/>
                  <a:ext cx="275611" cy="1538272"/>
                  <a:chOff x="0" y="0"/>
                  <a:chExt cx="275609" cy="1538271"/>
                </a:xfrm>
              </p:grpSpPr>
              <p:sp>
                <p:nvSpPr>
                  <p:cNvPr id="91" name="Shape 125">
                    <a:extLst>
                      <a:ext uri="{FF2B5EF4-FFF2-40B4-BE49-F238E27FC236}">
                        <a16:creationId xmlns:a16="http://schemas.microsoft.com/office/drawing/2014/main" id="{F1B27EC4-BF46-2A49-A6E4-FEA52FDA163B}"/>
                      </a:ext>
                    </a:extLst>
                  </p:cNvPr>
                  <p:cNvSpPr/>
                  <p:nvPr/>
                </p:nvSpPr>
                <p:spPr>
                  <a:xfrm>
                    <a:off x="-1" y="175570"/>
                    <a:ext cx="275611" cy="136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22" h="21600" extrusionOk="0">
                        <a:moveTo>
                          <a:pt x="19522" y="21600"/>
                        </a:moveTo>
                        <a:lnTo>
                          <a:pt x="19230" y="18799"/>
                        </a:lnTo>
                        <a:cubicBezTo>
                          <a:pt x="9115" y="16828"/>
                          <a:pt x="2498" y="14110"/>
                          <a:pt x="584" y="11140"/>
                        </a:cubicBezTo>
                        <a:cubicBezTo>
                          <a:pt x="-2078" y="7009"/>
                          <a:pt x="4462" y="2848"/>
                          <a:pt x="18093" y="0"/>
                        </a:cubicBezTo>
                      </a:path>
                    </a:pathLst>
                  </a:custGeom>
                  <a:noFill/>
                  <a:ln w="165100" cap="flat">
                    <a:solidFill>
                      <a:srgbClr val="008F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2859" tIns="22859" rIns="22859" bIns="22859" numCol="1" anchor="t">
                    <a:noAutofit/>
                  </a:bodyPr>
                  <a:lstStyle/>
                  <a:p>
                    <a:endParaRPr sz="900"/>
                  </a:p>
                </p:txBody>
              </p:sp>
              <p:sp>
                <p:nvSpPr>
                  <p:cNvPr id="92" name="Shape 126">
                    <a:extLst>
                      <a:ext uri="{FF2B5EF4-FFF2-40B4-BE49-F238E27FC236}">
                        <a16:creationId xmlns:a16="http://schemas.microsoft.com/office/drawing/2014/main" id="{20454136-988C-4A4B-A996-C8C4D1390E85}"/>
                      </a:ext>
                    </a:extLst>
                  </p:cNvPr>
                  <p:cNvSpPr/>
                  <p:nvPr/>
                </p:nvSpPr>
                <p:spPr>
                  <a:xfrm flipV="1">
                    <a:off x="233858" y="0"/>
                    <a:ext cx="1" cy="240021"/>
                  </a:xfrm>
                  <a:prstGeom prst="line">
                    <a:avLst/>
                  </a:prstGeom>
                  <a:noFill/>
                  <a:ln w="165100" cap="flat">
                    <a:solidFill>
                      <a:srgbClr val="008F0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t">
                    <a:noAutofit/>
                  </a:bodyPr>
                  <a:lstStyle/>
                  <a:p>
                    <a:endParaRPr sz="900"/>
                  </a:p>
                </p:txBody>
              </p:sp>
            </p:grpSp>
          </p:grp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20D5D8D-9088-4548-B096-95D7D9DEDB4C}"/>
              </a:ext>
            </a:extLst>
          </p:cNvPr>
          <p:cNvGrpSpPr/>
          <p:nvPr/>
        </p:nvGrpSpPr>
        <p:grpSpPr>
          <a:xfrm>
            <a:off x="10323721" y="4450311"/>
            <a:ext cx="1428751" cy="1428751"/>
            <a:chOff x="20647442" y="8900621"/>
            <a:chExt cx="2857501" cy="2857501"/>
          </a:xfrm>
        </p:grpSpPr>
        <p:sp>
          <p:nvSpPr>
            <p:cNvPr id="96" name="Shape 131">
              <a:extLst>
                <a:ext uri="{FF2B5EF4-FFF2-40B4-BE49-F238E27FC236}">
                  <a16:creationId xmlns:a16="http://schemas.microsoft.com/office/drawing/2014/main" id="{D169D7DA-01C7-004A-B383-ACC7293066EC}"/>
                </a:ext>
              </a:extLst>
            </p:cNvPr>
            <p:cNvSpPr/>
            <p:nvPr/>
          </p:nvSpPr>
          <p:spPr>
            <a:xfrm>
              <a:off x="20647442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grpSp>
          <p:nvGrpSpPr>
            <p:cNvPr id="97" name="Group 134">
              <a:extLst>
                <a:ext uri="{FF2B5EF4-FFF2-40B4-BE49-F238E27FC236}">
                  <a16:creationId xmlns:a16="http://schemas.microsoft.com/office/drawing/2014/main" id="{4BEFCBC3-7B74-6D4F-AD10-836589237B03}"/>
                </a:ext>
              </a:extLst>
            </p:cNvPr>
            <p:cNvGrpSpPr/>
            <p:nvPr/>
          </p:nvGrpSpPr>
          <p:grpSpPr>
            <a:xfrm>
              <a:off x="21274746" y="9484099"/>
              <a:ext cx="1422199" cy="1690545"/>
              <a:chOff x="0" y="0"/>
              <a:chExt cx="1422197" cy="1690544"/>
            </a:xfrm>
          </p:grpSpPr>
          <p:sp>
            <p:nvSpPr>
              <p:cNvPr id="98" name="Shape 132">
                <a:extLst>
                  <a:ext uri="{FF2B5EF4-FFF2-40B4-BE49-F238E27FC236}">
                    <a16:creationId xmlns:a16="http://schemas.microsoft.com/office/drawing/2014/main" id="{F0DA235A-515B-E346-9E37-C19FACFBEF20}"/>
                  </a:ext>
                </a:extLst>
              </p:cNvPr>
              <p:cNvSpPr/>
              <p:nvPr/>
            </p:nvSpPr>
            <p:spPr>
              <a:xfrm>
                <a:off x="0" y="151230"/>
                <a:ext cx="1107632" cy="108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extrusionOk="0">
                    <a:moveTo>
                      <a:pt x="16845" y="6127"/>
                    </a:moveTo>
                    <a:cubicBezTo>
                      <a:pt x="16394" y="6956"/>
                      <a:pt x="15938" y="7879"/>
                      <a:pt x="15498" y="8735"/>
                    </a:cubicBezTo>
                    <a:cubicBezTo>
                      <a:pt x="14179" y="11299"/>
                      <a:pt x="12815" y="13950"/>
                      <a:pt x="11676" y="14856"/>
                    </a:cubicBezTo>
                    <a:cubicBezTo>
                      <a:pt x="10749" y="15594"/>
                      <a:pt x="9627" y="15984"/>
                      <a:pt x="8433" y="15984"/>
                    </a:cubicBezTo>
                    <a:cubicBezTo>
                      <a:pt x="8433" y="15984"/>
                      <a:pt x="8433" y="15984"/>
                      <a:pt x="8433" y="15984"/>
                    </a:cubicBezTo>
                    <a:cubicBezTo>
                      <a:pt x="6905" y="15983"/>
                      <a:pt x="5443" y="15350"/>
                      <a:pt x="4366" y="14256"/>
                    </a:cubicBezTo>
                    <a:cubicBezTo>
                      <a:pt x="7256" y="10015"/>
                      <a:pt x="10631" y="7671"/>
                      <a:pt x="10681" y="7637"/>
                    </a:cubicBezTo>
                    <a:cubicBezTo>
                      <a:pt x="10933" y="7464"/>
                      <a:pt x="11001" y="7115"/>
                      <a:pt x="10833" y="6857"/>
                    </a:cubicBezTo>
                    <a:cubicBezTo>
                      <a:pt x="10664" y="6598"/>
                      <a:pt x="10322" y="6529"/>
                      <a:pt x="10069" y="6701"/>
                    </a:cubicBezTo>
                    <a:cubicBezTo>
                      <a:pt x="9864" y="6841"/>
                      <a:pt x="6554" y="9138"/>
                      <a:pt x="3633" y="13338"/>
                    </a:cubicBezTo>
                    <a:cubicBezTo>
                      <a:pt x="1937" y="10741"/>
                      <a:pt x="2547" y="7208"/>
                      <a:pt x="5065" y="5362"/>
                    </a:cubicBezTo>
                    <a:cubicBezTo>
                      <a:pt x="5086" y="5350"/>
                      <a:pt x="5107" y="5336"/>
                      <a:pt x="5127" y="5322"/>
                    </a:cubicBezTo>
                    <a:cubicBezTo>
                      <a:pt x="5138" y="5316"/>
                      <a:pt x="5148" y="5290"/>
                      <a:pt x="5158" y="5282"/>
                    </a:cubicBezTo>
                    <a:cubicBezTo>
                      <a:pt x="6451" y="4331"/>
                      <a:pt x="9606" y="2493"/>
                      <a:pt x="13226" y="1709"/>
                    </a:cubicBezTo>
                    <a:cubicBezTo>
                      <a:pt x="15728" y="1168"/>
                      <a:pt x="18377" y="1050"/>
                      <a:pt x="19732" y="1050"/>
                    </a:cubicBezTo>
                    <a:cubicBezTo>
                      <a:pt x="19793" y="1050"/>
                      <a:pt x="19851" y="1050"/>
                      <a:pt x="19908" y="1050"/>
                    </a:cubicBezTo>
                    <a:cubicBezTo>
                      <a:pt x="19216" y="2175"/>
                      <a:pt x="18024" y="3961"/>
                      <a:pt x="16845" y="6127"/>
                    </a:cubicBezTo>
                    <a:close/>
                    <a:moveTo>
                      <a:pt x="21450" y="344"/>
                    </a:moveTo>
                    <a:cubicBezTo>
                      <a:pt x="21363" y="157"/>
                      <a:pt x="21183" y="34"/>
                      <a:pt x="20981" y="24"/>
                    </a:cubicBezTo>
                    <a:cubicBezTo>
                      <a:pt x="20961" y="23"/>
                      <a:pt x="20496" y="0"/>
                      <a:pt x="19732" y="0"/>
                    </a:cubicBezTo>
                    <a:cubicBezTo>
                      <a:pt x="18334" y="0"/>
                      <a:pt x="15599" y="85"/>
                      <a:pt x="12998" y="648"/>
                    </a:cubicBezTo>
                    <a:cubicBezTo>
                      <a:pt x="9706" y="1360"/>
                      <a:pt x="6407" y="3015"/>
                      <a:pt x="4569" y="4353"/>
                    </a:cubicBezTo>
                    <a:cubicBezTo>
                      <a:pt x="4533" y="4372"/>
                      <a:pt x="4499" y="4399"/>
                      <a:pt x="4468" y="4425"/>
                    </a:cubicBezTo>
                    <a:cubicBezTo>
                      <a:pt x="4447" y="4439"/>
                      <a:pt x="4426" y="4462"/>
                      <a:pt x="4406" y="4477"/>
                    </a:cubicBezTo>
                    <a:cubicBezTo>
                      <a:pt x="1358" y="6712"/>
                      <a:pt x="657" y="11081"/>
                      <a:pt x="2843" y="14196"/>
                    </a:cubicBezTo>
                    <a:cubicBezTo>
                      <a:pt x="2881" y="14249"/>
                      <a:pt x="2921" y="14300"/>
                      <a:pt x="2959" y="14351"/>
                    </a:cubicBezTo>
                    <a:cubicBezTo>
                      <a:pt x="1784" y="16211"/>
                      <a:pt x="722" y="18393"/>
                      <a:pt x="21" y="20881"/>
                    </a:cubicBezTo>
                    <a:cubicBezTo>
                      <a:pt x="-63" y="21180"/>
                      <a:pt x="106" y="21492"/>
                      <a:pt x="398" y="21578"/>
                    </a:cubicBezTo>
                    <a:cubicBezTo>
                      <a:pt x="449" y="21593"/>
                      <a:pt x="500" y="21600"/>
                      <a:pt x="550" y="21600"/>
                    </a:cubicBezTo>
                    <a:cubicBezTo>
                      <a:pt x="790" y="21600"/>
                      <a:pt x="1010" y="21439"/>
                      <a:pt x="1079" y="21193"/>
                    </a:cubicBezTo>
                    <a:cubicBezTo>
                      <a:pt x="1711" y="18950"/>
                      <a:pt x="2667" y="16958"/>
                      <a:pt x="3733" y="15234"/>
                    </a:cubicBezTo>
                    <a:cubicBezTo>
                      <a:pt x="5000" y="16458"/>
                      <a:pt x="6679" y="17180"/>
                      <a:pt x="8433" y="17180"/>
                    </a:cubicBezTo>
                    <a:cubicBezTo>
                      <a:pt x="8433" y="17180"/>
                      <a:pt x="8433" y="17180"/>
                      <a:pt x="8433" y="17180"/>
                    </a:cubicBezTo>
                    <a:cubicBezTo>
                      <a:pt x="9874" y="17180"/>
                      <a:pt x="11230" y="16672"/>
                      <a:pt x="12352" y="15780"/>
                    </a:cubicBezTo>
                    <a:cubicBezTo>
                      <a:pt x="13679" y="14724"/>
                      <a:pt x="15036" y="12051"/>
                      <a:pt x="16472" y="9259"/>
                    </a:cubicBezTo>
                    <a:cubicBezTo>
                      <a:pt x="16910" y="8408"/>
                      <a:pt x="17363" y="7529"/>
                      <a:pt x="17807" y="6712"/>
                    </a:cubicBezTo>
                    <a:cubicBezTo>
                      <a:pt x="19578" y="3458"/>
                      <a:pt x="21378" y="944"/>
                      <a:pt x="21397" y="919"/>
                    </a:cubicBezTo>
                    <a:cubicBezTo>
                      <a:pt x="21516" y="752"/>
                      <a:pt x="21537" y="531"/>
                      <a:pt x="21450" y="344"/>
                    </a:cubicBezTo>
                    <a:close/>
                  </a:path>
                </a:pathLst>
              </a:custGeom>
              <a:solidFill>
                <a:srgbClr val="00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228600">
                  <a:defRPr sz="3000">
                    <a:solidFill>
                      <a:srgbClr val="008F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/>
              </a:p>
            </p:txBody>
          </p:sp>
          <p:sp>
            <p:nvSpPr>
              <p:cNvPr id="99" name="Shape 133">
                <a:extLst>
                  <a:ext uri="{FF2B5EF4-FFF2-40B4-BE49-F238E27FC236}">
                    <a16:creationId xmlns:a16="http://schemas.microsoft.com/office/drawing/2014/main" id="{6287B4A9-6582-4E49-A2DD-29079AF8D837}"/>
                  </a:ext>
                </a:extLst>
              </p:cNvPr>
              <p:cNvSpPr/>
              <p:nvPr/>
            </p:nvSpPr>
            <p:spPr>
              <a:xfrm>
                <a:off x="283553" y="-1"/>
                <a:ext cx="1138645" cy="1690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955" y="18047"/>
                    </a:moveTo>
                    <a:cubicBezTo>
                      <a:pt x="14955" y="18149"/>
                      <a:pt x="14855" y="18235"/>
                      <a:pt x="14736" y="18235"/>
                    </a:cubicBezTo>
                    <a:lnTo>
                      <a:pt x="5951" y="18235"/>
                    </a:lnTo>
                    <a:cubicBezTo>
                      <a:pt x="5817" y="18235"/>
                      <a:pt x="5632" y="18140"/>
                      <a:pt x="5632" y="18047"/>
                    </a:cubicBezTo>
                    <a:lnTo>
                      <a:pt x="5632" y="17940"/>
                    </a:lnTo>
                    <a:cubicBezTo>
                      <a:pt x="5632" y="17847"/>
                      <a:pt x="5817" y="17752"/>
                      <a:pt x="5951" y="17752"/>
                    </a:cubicBezTo>
                    <a:lnTo>
                      <a:pt x="14736" y="17752"/>
                    </a:lnTo>
                    <a:cubicBezTo>
                      <a:pt x="14855" y="17752"/>
                      <a:pt x="14955" y="17838"/>
                      <a:pt x="14955" y="17940"/>
                    </a:cubicBezTo>
                    <a:cubicBezTo>
                      <a:pt x="14955" y="17940"/>
                      <a:pt x="14955" y="18047"/>
                      <a:pt x="14955" y="18047"/>
                    </a:cubicBezTo>
                    <a:close/>
                    <a:moveTo>
                      <a:pt x="14955" y="19254"/>
                    </a:moveTo>
                    <a:cubicBezTo>
                      <a:pt x="14955" y="19357"/>
                      <a:pt x="14855" y="19443"/>
                      <a:pt x="14736" y="19443"/>
                    </a:cubicBezTo>
                    <a:lnTo>
                      <a:pt x="5951" y="19443"/>
                    </a:lnTo>
                    <a:cubicBezTo>
                      <a:pt x="5817" y="19443"/>
                      <a:pt x="5632" y="19348"/>
                      <a:pt x="5632" y="19254"/>
                    </a:cubicBezTo>
                    <a:lnTo>
                      <a:pt x="5632" y="19148"/>
                    </a:lnTo>
                    <a:cubicBezTo>
                      <a:pt x="5632" y="19054"/>
                      <a:pt x="5817" y="18960"/>
                      <a:pt x="5951" y="18960"/>
                    </a:cubicBezTo>
                    <a:lnTo>
                      <a:pt x="14736" y="18960"/>
                    </a:lnTo>
                    <a:cubicBezTo>
                      <a:pt x="14855" y="18960"/>
                      <a:pt x="14955" y="19046"/>
                      <a:pt x="14955" y="19148"/>
                    </a:cubicBezTo>
                    <a:cubicBezTo>
                      <a:pt x="14955" y="19148"/>
                      <a:pt x="14955" y="19254"/>
                      <a:pt x="14955" y="19254"/>
                    </a:cubicBezTo>
                    <a:close/>
                    <a:moveTo>
                      <a:pt x="13565" y="20737"/>
                    </a:moveTo>
                    <a:cubicBezTo>
                      <a:pt x="13565" y="20803"/>
                      <a:pt x="13425" y="20875"/>
                      <a:pt x="13224" y="20875"/>
                    </a:cubicBezTo>
                    <a:lnTo>
                      <a:pt x="7460" y="20875"/>
                    </a:lnTo>
                    <a:cubicBezTo>
                      <a:pt x="7259" y="20875"/>
                      <a:pt x="7119" y="20803"/>
                      <a:pt x="7119" y="20737"/>
                    </a:cubicBezTo>
                    <a:lnTo>
                      <a:pt x="7119" y="20167"/>
                    </a:lnTo>
                    <a:lnTo>
                      <a:pt x="13565" y="20167"/>
                    </a:lnTo>
                    <a:cubicBezTo>
                      <a:pt x="13565" y="20167"/>
                      <a:pt x="13565" y="20737"/>
                      <a:pt x="13565" y="20737"/>
                    </a:cubicBezTo>
                    <a:close/>
                    <a:moveTo>
                      <a:pt x="10359" y="0"/>
                    </a:moveTo>
                    <a:cubicBezTo>
                      <a:pt x="10121" y="0"/>
                      <a:pt x="9882" y="5"/>
                      <a:pt x="9639" y="15"/>
                    </a:cubicBezTo>
                    <a:cubicBezTo>
                      <a:pt x="5286" y="207"/>
                      <a:pt x="1622" y="2055"/>
                      <a:pt x="0" y="4630"/>
                    </a:cubicBezTo>
                    <a:cubicBezTo>
                      <a:pt x="486" y="4425"/>
                      <a:pt x="1057" y="4207"/>
                      <a:pt x="1697" y="3989"/>
                    </a:cubicBezTo>
                    <a:cubicBezTo>
                      <a:pt x="3380" y="2151"/>
                      <a:pt x="6313" y="888"/>
                      <a:pt x="9707" y="738"/>
                    </a:cubicBezTo>
                    <a:cubicBezTo>
                      <a:pt x="9926" y="729"/>
                      <a:pt x="10143" y="725"/>
                      <a:pt x="10359" y="725"/>
                    </a:cubicBezTo>
                    <a:cubicBezTo>
                      <a:pt x="15964" y="725"/>
                      <a:pt x="20524" y="3797"/>
                      <a:pt x="20524" y="7574"/>
                    </a:cubicBezTo>
                    <a:cubicBezTo>
                      <a:pt x="20524" y="9693"/>
                      <a:pt x="19101" y="11650"/>
                      <a:pt x="16612" y="12949"/>
                    </a:cubicBezTo>
                    <a:cubicBezTo>
                      <a:pt x="15390" y="13613"/>
                      <a:pt x="14689" y="14596"/>
                      <a:pt x="14689" y="15646"/>
                    </a:cubicBezTo>
                    <a:lnTo>
                      <a:pt x="14689" y="17027"/>
                    </a:lnTo>
                    <a:lnTo>
                      <a:pt x="5959" y="17027"/>
                    </a:lnTo>
                    <a:lnTo>
                      <a:pt x="5959" y="15646"/>
                    </a:lnTo>
                    <a:cubicBezTo>
                      <a:pt x="5959" y="14596"/>
                      <a:pt x="5258" y="13613"/>
                      <a:pt x="4034" y="12948"/>
                    </a:cubicBezTo>
                    <a:cubicBezTo>
                      <a:pt x="3765" y="12804"/>
                      <a:pt x="3513" y="12651"/>
                      <a:pt x="3271" y="12493"/>
                    </a:cubicBezTo>
                    <a:cubicBezTo>
                      <a:pt x="2764" y="12524"/>
                      <a:pt x="2253" y="12514"/>
                      <a:pt x="1750" y="12458"/>
                    </a:cubicBezTo>
                    <a:cubicBezTo>
                      <a:pt x="2228" y="12838"/>
                      <a:pt x="2764" y="13193"/>
                      <a:pt x="3361" y="13514"/>
                    </a:cubicBezTo>
                    <a:cubicBezTo>
                      <a:pt x="4328" y="14039"/>
                      <a:pt x="4883" y="14816"/>
                      <a:pt x="4883" y="15646"/>
                    </a:cubicBezTo>
                    <a:lnTo>
                      <a:pt x="4883" y="17374"/>
                    </a:lnTo>
                    <a:cubicBezTo>
                      <a:pt x="4683" y="17532"/>
                      <a:pt x="4556" y="17729"/>
                      <a:pt x="4556" y="17940"/>
                    </a:cubicBezTo>
                    <a:lnTo>
                      <a:pt x="4556" y="18047"/>
                    </a:lnTo>
                    <a:cubicBezTo>
                      <a:pt x="4556" y="18251"/>
                      <a:pt x="4675" y="18442"/>
                      <a:pt x="4862" y="18597"/>
                    </a:cubicBezTo>
                    <a:cubicBezTo>
                      <a:pt x="4675" y="18753"/>
                      <a:pt x="4556" y="18944"/>
                      <a:pt x="4556" y="19148"/>
                    </a:cubicBezTo>
                    <a:lnTo>
                      <a:pt x="4556" y="19254"/>
                    </a:lnTo>
                    <a:cubicBezTo>
                      <a:pt x="4556" y="19741"/>
                      <a:pt x="5208" y="20167"/>
                      <a:pt x="5951" y="20167"/>
                    </a:cubicBezTo>
                    <a:lnTo>
                      <a:pt x="6043" y="20167"/>
                    </a:lnTo>
                    <a:lnTo>
                      <a:pt x="6043" y="20737"/>
                    </a:lnTo>
                    <a:cubicBezTo>
                      <a:pt x="6043" y="21221"/>
                      <a:pt x="6665" y="21600"/>
                      <a:pt x="7460" y="21600"/>
                    </a:cubicBezTo>
                    <a:lnTo>
                      <a:pt x="13224" y="21600"/>
                    </a:lnTo>
                    <a:cubicBezTo>
                      <a:pt x="14018" y="21600"/>
                      <a:pt x="14641" y="21221"/>
                      <a:pt x="14641" y="20737"/>
                    </a:cubicBezTo>
                    <a:lnTo>
                      <a:pt x="14641" y="20167"/>
                    </a:lnTo>
                    <a:lnTo>
                      <a:pt x="14736" y="20167"/>
                    </a:lnTo>
                    <a:cubicBezTo>
                      <a:pt x="15450" y="20167"/>
                      <a:pt x="16031" y="19758"/>
                      <a:pt x="16031" y="19254"/>
                    </a:cubicBezTo>
                    <a:lnTo>
                      <a:pt x="16031" y="19148"/>
                    </a:lnTo>
                    <a:cubicBezTo>
                      <a:pt x="16031" y="18940"/>
                      <a:pt x="15929" y="18751"/>
                      <a:pt x="15762" y="18597"/>
                    </a:cubicBezTo>
                    <a:cubicBezTo>
                      <a:pt x="15929" y="18444"/>
                      <a:pt x="16031" y="18254"/>
                      <a:pt x="16031" y="18047"/>
                    </a:cubicBezTo>
                    <a:lnTo>
                      <a:pt x="16031" y="17940"/>
                    </a:lnTo>
                    <a:cubicBezTo>
                      <a:pt x="16031" y="17734"/>
                      <a:pt x="15930" y="17545"/>
                      <a:pt x="15765" y="17392"/>
                    </a:cubicBezTo>
                    <a:lnTo>
                      <a:pt x="15765" y="15646"/>
                    </a:lnTo>
                    <a:cubicBezTo>
                      <a:pt x="15765" y="14816"/>
                      <a:pt x="16320" y="14039"/>
                      <a:pt x="17279" y="13518"/>
                    </a:cubicBezTo>
                    <a:cubicBezTo>
                      <a:pt x="20025" y="12085"/>
                      <a:pt x="21600" y="9918"/>
                      <a:pt x="21600" y="7574"/>
                    </a:cubicBezTo>
                    <a:cubicBezTo>
                      <a:pt x="21600" y="3397"/>
                      <a:pt x="16557" y="0"/>
                      <a:pt x="10359" y="0"/>
                    </a:cubicBezTo>
                    <a:close/>
                  </a:path>
                </a:pathLst>
              </a:custGeom>
              <a:solidFill>
                <a:srgbClr val="168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228600">
                  <a:defRPr sz="3000">
                    <a:solidFill>
                      <a:srgbClr val="008F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F04C876-B5BD-6541-8E89-44AF844CC28C}"/>
              </a:ext>
            </a:extLst>
          </p:cNvPr>
          <p:cNvGrpSpPr/>
          <p:nvPr/>
        </p:nvGrpSpPr>
        <p:grpSpPr>
          <a:xfrm>
            <a:off x="8379466" y="4450311"/>
            <a:ext cx="1428751" cy="1428751"/>
            <a:chOff x="16758932" y="8900621"/>
            <a:chExt cx="2857501" cy="2857501"/>
          </a:xfrm>
        </p:grpSpPr>
        <p:sp>
          <p:nvSpPr>
            <p:cNvPr id="101" name="Shape 130">
              <a:extLst>
                <a:ext uri="{FF2B5EF4-FFF2-40B4-BE49-F238E27FC236}">
                  <a16:creationId xmlns:a16="http://schemas.microsoft.com/office/drawing/2014/main" id="{03B92E15-095C-634E-82A0-C8FC5C26268F}"/>
                </a:ext>
              </a:extLst>
            </p:cNvPr>
            <p:cNvSpPr/>
            <p:nvPr/>
          </p:nvSpPr>
          <p:spPr>
            <a:xfrm>
              <a:off x="16758932" y="8900621"/>
              <a:ext cx="2857501" cy="285750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63500">
              <a:solidFill>
                <a:srgbClr val="008F00"/>
              </a:solidFill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grpSp>
          <p:nvGrpSpPr>
            <p:cNvPr id="102" name="Group 143">
              <a:extLst>
                <a:ext uri="{FF2B5EF4-FFF2-40B4-BE49-F238E27FC236}">
                  <a16:creationId xmlns:a16="http://schemas.microsoft.com/office/drawing/2014/main" id="{787E511B-51A5-A748-832A-A747E6DD6C41}"/>
                </a:ext>
              </a:extLst>
            </p:cNvPr>
            <p:cNvGrpSpPr/>
            <p:nvPr/>
          </p:nvGrpSpPr>
          <p:grpSpPr>
            <a:xfrm>
              <a:off x="17398299" y="9575136"/>
              <a:ext cx="1612785" cy="1508472"/>
              <a:chOff x="0" y="0"/>
              <a:chExt cx="1612784" cy="1508471"/>
            </a:xfrm>
          </p:grpSpPr>
          <p:sp>
            <p:nvSpPr>
              <p:cNvPr id="103" name="Shape 137">
                <a:extLst>
                  <a:ext uri="{FF2B5EF4-FFF2-40B4-BE49-F238E27FC236}">
                    <a16:creationId xmlns:a16="http://schemas.microsoft.com/office/drawing/2014/main" id="{C3BF68B5-1ECA-AB4B-B887-CB49F4A01D24}"/>
                  </a:ext>
                </a:extLst>
              </p:cNvPr>
              <p:cNvSpPr/>
              <p:nvPr/>
            </p:nvSpPr>
            <p:spPr>
              <a:xfrm>
                <a:off x="0" y="0"/>
                <a:ext cx="1612785" cy="1508472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04" name="Shape 138">
                <a:extLst>
                  <a:ext uri="{FF2B5EF4-FFF2-40B4-BE49-F238E27FC236}">
                    <a16:creationId xmlns:a16="http://schemas.microsoft.com/office/drawing/2014/main" id="{2846EDF0-5AFF-B442-A33A-E75BC3EA7EDD}"/>
                  </a:ext>
                </a:extLst>
              </p:cNvPr>
              <p:cNvSpPr/>
              <p:nvPr/>
            </p:nvSpPr>
            <p:spPr>
              <a:xfrm>
                <a:off x="240407" y="155495"/>
                <a:ext cx="1156253" cy="25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4" extrusionOk="0">
                    <a:moveTo>
                      <a:pt x="0" y="21554"/>
                    </a:moveTo>
                    <a:cubicBezTo>
                      <a:pt x="2638" y="8724"/>
                      <a:pt x="6280" y="1026"/>
                      <a:pt x="10155" y="94"/>
                    </a:cubicBezTo>
                    <a:cubicBezTo>
                      <a:pt x="10735" y="-46"/>
                      <a:pt x="11317" y="-29"/>
                      <a:pt x="11896" y="147"/>
                    </a:cubicBezTo>
                    <a:cubicBezTo>
                      <a:pt x="15595" y="1269"/>
                      <a:pt x="19062" y="8661"/>
                      <a:pt x="21600" y="20838"/>
                    </a:cubicBezTo>
                  </a:path>
                </a:pathLst>
              </a:cu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05" name="Shape 139">
                <a:extLst>
                  <a:ext uri="{FF2B5EF4-FFF2-40B4-BE49-F238E27FC236}">
                    <a16:creationId xmlns:a16="http://schemas.microsoft.com/office/drawing/2014/main" id="{879C80B2-0CA4-2F43-A2DD-5D670A60B226}"/>
                  </a:ext>
                </a:extLst>
              </p:cNvPr>
              <p:cNvSpPr/>
              <p:nvPr/>
            </p:nvSpPr>
            <p:spPr>
              <a:xfrm>
                <a:off x="425391" y="439536"/>
                <a:ext cx="800271" cy="1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52" extrusionOk="0">
                    <a:moveTo>
                      <a:pt x="0" y="21452"/>
                    </a:moveTo>
                    <a:cubicBezTo>
                      <a:pt x="2389" y="9947"/>
                      <a:pt x="5504" y="2601"/>
                      <a:pt x="8854" y="572"/>
                    </a:cubicBezTo>
                    <a:cubicBezTo>
                      <a:pt x="9843" y="-27"/>
                      <a:pt x="10842" y="-148"/>
                      <a:pt x="11836" y="174"/>
                    </a:cubicBezTo>
                    <a:cubicBezTo>
                      <a:pt x="15448" y="1345"/>
                      <a:pt x="18880" y="8222"/>
                      <a:pt x="21600" y="19742"/>
                    </a:cubicBezTo>
                  </a:path>
                </a:pathLst>
              </a:cu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06" name="Shape 140">
                <a:extLst>
                  <a:ext uri="{FF2B5EF4-FFF2-40B4-BE49-F238E27FC236}">
                    <a16:creationId xmlns:a16="http://schemas.microsoft.com/office/drawing/2014/main" id="{FBCFE18D-429E-2545-9B35-594061CB4EE3}"/>
                  </a:ext>
                </a:extLst>
              </p:cNvPr>
              <p:cNvSpPr/>
              <p:nvPr/>
            </p:nvSpPr>
            <p:spPr>
              <a:xfrm flipH="1" flipV="1">
                <a:off x="239610" y="380708"/>
                <a:ext cx="199611" cy="199611"/>
              </a:xfrm>
              <a:prstGeom prst="line">
                <a:avLst/>
              </a:pr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07" name="Shape 141">
                <a:extLst>
                  <a:ext uri="{FF2B5EF4-FFF2-40B4-BE49-F238E27FC236}">
                    <a16:creationId xmlns:a16="http://schemas.microsoft.com/office/drawing/2014/main" id="{5B17AC53-DAD7-F54F-B6C5-44A9CEA2D8A5}"/>
                  </a:ext>
                </a:extLst>
              </p:cNvPr>
              <p:cNvSpPr/>
              <p:nvPr/>
            </p:nvSpPr>
            <p:spPr>
              <a:xfrm flipV="1">
                <a:off x="1185612" y="380708"/>
                <a:ext cx="199610" cy="199611"/>
              </a:xfrm>
              <a:prstGeom prst="line">
                <a:avLst/>
              </a:pr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08" name="Shape 142">
                <a:extLst>
                  <a:ext uri="{FF2B5EF4-FFF2-40B4-BE49-F238E27FC236}">
                    <a16:creationId xmlns:a16="http://schemas.microsoft.com/office/drawing/2014/main" id="{FC687273-3F0D-C746-8E49-FED08B2A9D00}"/>
                  </a:ext>
                </a:extLst>
              </p:cNvPr>
              <p:cNvSpPr/>
              <p:nvPr/>
            </p:nvSpPr>
            <p:spPr>
              <a:xfrm flipH="1" flipV="1">
                <a:off x="461736" y="348475"/>
                <a:ext cx="131057" cy="155243"/>
              </a:xfrm>
              <a:prstGeom prst="line">
                <a:avLst/>
              </a:prstGeom>
              <a:noFill/>
              <a:ln w="63500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003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88B5A-9671-3149-905F-B4BB2DC19063}"/>
              </a:ext>
            </a:extLst>
          </p:cNvPr>
          <p:cNvGrpSpPr/>
          <p:nvPr/>
        </p:nvGrpSpPr>
        <p:grpSpPr>
          <a:xfrm>
            <a:off x="720569" y="2221728"/>
            <a:ext cx="5781856" cy="3620652"/>
            <a:chOff x="1496575" y="2679580"/>
            <a:chExt cx="5781856" cy="362065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0C08597-57D6-CF41-97FF-2EE42CBBFED8}"/>
                </a:ext>
              </a:extLst>
            </p:cNvPr>
            <p:cNvSpPr/>
            <p:nvPr/>
          </p:nvSpPr>
          <p:spPr>
            <a:xfrm>
              <a:off x="1915708" y="2679581"/>
              <a:ext cx="5342356" cy="319346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80000"/>
                  </a:schemeClr>
                </a:gs>
                <a:gs pos="86000">
                  <a:schemeClr val="tx1">
                    <a:lumMod val="65000"/>
                    <a:lumOff val="35000"/>
                    <a:alpha val="85000"/>
                  </a:schemeClr>
                </a:gs>
                <a:gs pos="100000">
                  <a:schemeClr val="tx1">
                    <a:lumMod val="50000"/>
                    <a:lumOff val="50000"/>
                    <a:alpha val="50000"/>
                  </a:schemeClr>
                </a:gs>
              </a:gsLst>
              <a:lin ang="16200000" scaled="1"/>
              <a:tileRect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5" name="Shape 482">
              <a:extLst>
                <a:ext uri="{FF2B5EF4-FFF2-40B4-BE49-F238E27FC236}">
                  <a16:creationId xmlns:a16="http://schemas.microsoft.com/office/drawing/2014/main" id="{18E87804-0281-CB4B-9683-BE368F53921A}"/>
                </a:ext>
              </a:extLst>
            </p:cNvPr>
            <p:cNvSpPr/>
            <p:nvPr/>
          </p:nvSpPr>
          <p:spPr>
            <a:xfrm rot="16200000">
              <a:off x="144836" y="4149306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LASTIC PRESSURE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6" name="Shape 470">
              <a:extLst>
                <a:ext uri="{FF2B5EF4-FFF2-40B4-BE49-F238E27FC236}">
                  <a16:creationId xmlns:a16="http://schemas.microsoft.com/office/drawing/2014/main" id="{83817F39-93D0-EB44-B595-A8B016F53A65}"/>
                </a:ext>
              </a:extLst>
            </p:cNvPr>
            <p:cNvSpPr/>
            <p:nvPr/>
          </p:nvSpPr>
          <p:spPr>
            <a:xfrm flipH="1" flipV="1">
              <a:off x="1936075" y="2679580"/>
              <a:ext cx="1" cy="316900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2400"/>
            </a:p>
          </p:txBody>
        </p:sp>
        <p:sp>
          <p:nvSpPr>
            <p:cNvPr id="97" name="Shape 470">
              <a:extLst>
                <a:ext uri="{FF2B5EF4-FFF2-40B4-BE49-F238E27FC236}">
                  <a16:creationId xmlns:a16="http://schemas.microsoft.com/office/drawing/2014/main" id="{6A653381-FAB6-0943-9644-8C51D1C2B860}"/>
                </a:ext>
              </a:extLst>
            </p:cNvPr>
            <p:cNvSpPr/>
            <p:nvPr/>
          </p:nvSpPr>
          <p:spPr>
            <a:xfrm rot="5400000" flipH="1" flipV="1">
              <a:off x="4605424" y="3198702"/>
              <a:ext cx="3659" cy="534235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1200"/>
            </a:p>
          </p:txBody>
        </p:sp>
        <p:sp>
          <p:nvSpPr>
            <p:cNvPr id="150" name="Shape 482">
              <a:extLst>
                <a:ext uri="{FF2B5EF4-FFF2-40B4-BE49-F238E27FC236}">
                  <a16:creationId xmlns:a16="http://schemas.microsoft.com/office/drawing/2014/main" id="{5CB4C01B-4B2B-8D4E-BD09-2C48EF7A729A}"/>
                </a:ext>
              </a:extLst>
            </p:cNvPr>
            <p:cNvSpPr/>
            <p:nvPr/>
          </p:nvSpPr>
          <p:spPr>
            <a:xfrm>
              <a:off x="2325000" y="5930900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TIME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98" name="Shape 490">
            <a:extLst>
              <a:ext uri="{FF2B5EF4-FFF2-40B4-BE49-F238E27FC236}">
                <a16:creationId xmlns:a16="http://schemas.microsoft.com/office/drawing/2014/main" id="{FBF59FFF-9EE7-3646-9881-EB7D5D1EB4E4}"/>
              </a:ext>
            </a:extLst>
          </p:cNvPr>
          <p:cNvSpPr/>
          <p:nvPr/>
        </p:nvSpPr>
        <p:spPr>
          <a:xfrm>
            <a:off x="1305613" y="2464254"/>
            <a:ext cx="4153772" cy="2916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86" extrusionOk="0">
                <a:moveTo>
                  <a:pt x="0" y="20613"/>
                </a:moveTo>
                <a:lnTo>
                  <a:pt x="2567" y="10116"/>
                </a:lnTo>
                <a:lnTo>
                  <a:pt x="3718" y="4580"/>
                </a:lnTo>
                <a:cubicBezTo>
                  <a:pt x="3998" y="3228"/>
                  <a:pt x="4043" y="2751"/>
                  <a:pt x="4249" y="2004"/>
                </a:cubicBezTo>
                <a:cubicBezTo>
                  <a:pt x="4456" y="1256"/>
                  <a:pt x="4795" y="-414"/>
                  <a:pt x="4957" y="95"/>
                </a:cubicBezTo>
                <a:cubicBezTo>
                  <a:pt x="5120" y="604"/>
                  <a:pt x="5164" y="3690"/>
                  <a:pt x="5223" y="5058"/>
                </a:cubicBezTo>
                <a:cubicBezTo>
                  <a:pt x="5282" y="6425"/>
                  <a:pt x="5297" y="7650"/>
                  <a:pt x="5311" y="8302"/>
                </a:cubicBezTo>
                <a:cubicBezTo>
                  <a:pt x="5326" y="8954"/>
                  <a:pt x="5297" y="8589"/>
                  <a:pt x="5311" y="8970"/>
                </a:cubicBezTo>
                <a:cubicBezTo>
                  <a:pt x="5326" y="9352"/>
                  <a:pt x="5238" y="10338"/>
                  <a:pt x="5400" y="10593"/>
                </a:cubicBezTo>
                <a:cubicBezTo>
                  <a:pt x="5562" y="10847"/>
                  <a:pt x="6020" y="10720"/>
                  <a:pt x="6285" y="10497"/>
                </a:cubicBezTo>
                <a:cubicBezTo>
                  <a:pt x="6551" y="10275"/>
                  <a:pt x="6580" y="9463"/>
                  <a:pt x="6993" y="9257"/>
                </a:cubicBezTo>
                <a:cubicBezTo>
                  <a:pt x="7407" y="9050"/>
                  <a:pt x="8764" y="9257"/>
                  <a:pt x="8764" y="9257"/>
                </a:cubicBezTo>
                <a:lnTo>
                  <a:pt x="13987" y="9161"/>
                </a:lnTo>
                <a:cubicBezTo>
                  <a:pt x="15521" y="9145"/>
                  <a:pt x="17056" y="9066"/>
                  <a:pt x="17970" y="9161"/>
                </a:cubicBezTo>
                <a:cubicBezTo>
                  <a:pt x="18885" y="9257"/>
                  <a:pt x="19195" y="9304"/>
                  <a:pt x="19475" y="9734"/>
                </a:cubicBezTo>
                <a:cubicBezTo>
                  <a:pt x="19756" y="10163"/>
                  <a:pt x="19505" y="10847"/>
                  <a:pt x="19652" y="11738"/>
                </a:cubicBezTo>
                <a:cubicBezTo>
                  <a:pt x="19800" y="12629"/>
                  <a:pt x="20139" y="14013"/>
                  <a:pt x="20361" y="15078"/>
                </a:cubicBezTo>
                <a:cubicBezTo>
                  <a:pt x="20582" y="16144"/>
                  <a:pt x="20980" y="18132"/>
                  <a:pt x="20980" y="18132"/>
                </a:cubicBezTo>
                <a:lnTo>
                  <a:pt x="21600" y="21186"/>
                </a:lnTo>
              </a:path>
            </a:pathLst>
          </a:custGeom>
          <a:ln w="76200">
            <a:solidFill>
              <a:srgbClr val="008BF0"/>
            </a:solidFill>
            <a:miter lim="400000"/>
          </a:ln>
        </p:spPr>
        <p:txBody>
          <a:bodyPr lIns="67733" tIns="67733" rIns="67733" bIns="67733"/>
          <a:lstStyle/>
          <a:p>
            <a:pPr defTabSz="1219170">
              <a:defRPr sz="1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endParaRPr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179C81-5331-624F-AE3C-971B3A1CCA9A}"/>
              </a:ext>
            </a:extLst>
          </p:cNvPr>
          <p:cNvGrpSpPr/>
          <p:nvPr/>
        </p:nvGrpSpPr>
        <p:grpSpPr>
          <a:xfrm>
            <a:off x="1434350" y="4611785"/>
            <a:ext cx="4793793" cy="740552"/>
            <a:chOff x="1524093" y="4548851"/>
            <a:chExt cx="4793793" cy="7405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EF7A2-55C6-BD40-96AE-AC9DDD89FAE6}"/>
                </a:ext>
              </a:extLst>
            </p:cNvPr>
            <p:cNvSpPr txBox="1"/>
            <p:nvPr/>
          </p:nvSpPr>
          <p:spPr>
            <a:xfrm>
              <a:off x="1524093" y="4901194"/>
              <a:ext cx="833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FILL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3D6A26-3824-D441-8BE0-D6B4C4F75307}"/>
                </a:ext>
              </a:extLst>
            </p:cNvPr>
            <p:cNvSpPr txBox="1"/>
            <p:nvPr/>
          </p:nvSpPr>
          <p:spPr>
            <a:xfrm>
              <a:off x="2897925" y="4905467"/>
              <a:ext cx="2093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PACK/HOLD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1A83C90-D3CA-A240-BF13-AA1441A9E7A7}"/>
                </a:ext>
              </a:extLst>
            </p:cNvPr>
            <p:cNvCxnSpPr/>
            <p:nvPr/>
          </p:nvCxnSpPr>
          <p:spPr>
            <a:xfrm>
              <a:off x="2382365" y="4548851"/>
              <a:ext cx="0" cy="740552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BEF41D-62C3-0D4F-B9D4-F017E1860300}"/>
                </a:ext>
              </a:extLst>
            </p:cNvPr>
            <p:cNvCxnSpPr/>
            <p:nvPr/>
          </p:nvCxnSpPr>
          <p:spPr>
            <a:xfrm>
              <a:off x="5173793" y="4548851"/>
              <a:ext cx="0" cy="740552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84CD2E-9C8D-294D-B3B6-AD35614FA76D}"/>
                </a:ext>
              </a:extLst>
            </p:cNvPr>
            <p:cNvSpPr txBox="1"/>
            <p:nvPr/>
          </p:nvSpPr>
          <p:spPr>
            <a:xfrm>
              <a:off x="5191638" y="4916249"/>
              <a:ext cx="1126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COOL</a:t>
              </a:r>
            </a:p>
          </p:txBody>
        </p:sp>
      </p:grpSp>
      <p:sp>
        <p:nvSpPr>
          <p:cNvPr id="28" name="Title 2">
            <a:extLst>
              <a:ext uri="{FF2B5EF4-FFF2-40B4-BE49-F238E27FC236}">
                <a16:creationId xmlns:a16="http://schemas.microsoft.com/office/drawing/2014/main" id="{5895EB8E-3710-A54A-84D5-6E8ABAB0CAE2}"/>
              </a:ext>
            </a:extLst>
          </p:cNvPr>
          <p:cNvSpPr txBox="1">
            <a:spLocks/>
          </p:cNvSpPr>
          <p:nvPr/>
        </p:nvSpPr>
        <p:spPr>
          <a:xfrm>
            <a:off x="-9571" y="275977"/>
            <a:ext cx="12191999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CONVENTIONAL MOLDING PROCESS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68F6B-DDF2-1043-A5DA-99D80B3E57C1}"/>
              </a:ext>
            </a:extLst>
          </p:cNvPr>
          <p:cNvSpPr/>
          <p:nvPr/>
        </p:nvSpPr>
        <p:spPr>
          <a:xfrm>
            <a:off x="7303624" y="1634119"/>
            <a:ext cx="4888375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035F1-6C1C-CE41-A756-F4549520B114}"/>
              </a:ext>
            </a:extLst>
          </p:cNvPr>
          <p:cNvSpPr txBox="1"/>
          <p:nvPr/>
        </p:nvSpPr>
        <p:spPr>
          <a:xfrm>
            <a:off x="7411708" y="3327196"/>
            <a:ext cx="4749600" cy="720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468630" indent="-468630" defTabSz="412750" hangingPunct="0"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 Shear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47C62-0083-EF43-A9BE-4664DA8F07B9}"/>
              </a:ext>
            </a:extLst>
          </p:cNvPr>
          <p:cNvSpPr txBox="1"/>
          <p:nvPr/>
        </p:nvSpPr>
        <p:spPr>
          <a:xfrm>
            <a:off x="7428257" y="4027077"/>
            <a:ext cx="4749600" cy="720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468630" indent="-468630" defTabSz="412750" hangingPunct="0"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Static Process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A6445-50A0-CA41-84D0-2DC572E51546}"/>
              </a:ext>
            </a:extLst>
          </p:cNvPr>
          <p:cNvSpPr txBox="1"/>
          <p:nvPr/>
        </p:nvSpPr>
        <p:spPr>
          <a:xfrm>
            <a:off x="7411708" y="2627315"/>
            <a:ext cx="4749600" cy="720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468630" indent="-468630" defTabSz="412750" hangingPunct="0"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20246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8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31AB49-58B7-E84D-978F-BE82D403CE59}"/>
              </a:ext>
            </a:extLst>
          </p:cNvPr>
          <p:cNvSpPr/>
          <p:nvPr/>
        </p:nvSpPr>
        <p:spPr>
          <a:xfrm>
            <a:off x="7268900" y="1634119"/>
            <a:ext cx="4923099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51A31-1624-1A46-B6EF-D43BC0FE0899}"/>
              </a:ext>
            </a:extLst>
          </p:cNvPr>
          <p:cNvSpPr txBox="1"/>
          <p:nvPr/>
        </p:nvSpPr>
        <p:spPr>
          <a:xfrm>
            <a:off x="7701638" y="2741987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Better Quality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6329E-05E0-5C4A-BB63-13332BC53355}"/>
              </a:ext>
            </a:extLst>
          </p:cNvPr>
          <p:cNvSpPr txBox="1"/>
          <p:nvPr/>
        </p:nvSpPr>
        <p:spPr>
          <a:xfrm>
            <a:off x="7718187" y="3441868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Reduce Cost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636DC-B4EB-394A-A939-0DAC075EB48E}"/>
              </a:ext>
            </a:extLst>
          </p:cNvPr>
          <p:cNvSpPr txBox="1"/>
          <p:nvPr/>
        </p:nvSpPr>
        <p:spPr>
          <a:xfrm>
            <a:off x="7728700" y="4141749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Lower Capital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88B5A-9671-3149-905F-B4BB2DC19063}"/>
              </a:ext>
            </a:extLst>
          </p:cNvPr>
          <p:cNvGrpSpPr/>
          <p:nvPr/>
        </p:nvGrpSpPr>
        <p:grpSpPr>
          <a:xfrm>
            <a:off x="720569" y="2221728"/>
            <a:ext cx="5781856" cy="3620652"/>
            <a:chOff x="1496575" y="2679580"/>
            <a:chExt cx="5781856" cy="362065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0C08597-57D6-CF41-97FF-2EE42CBBFED8}"/>
                </a:ext>
              </a:extLst>
            </p:cNvPr>
            <p:cNvSpPr/>
            <p:nvPr/>
          </p:nvSpPr>
          <p:spPr>
            <a:xfrm>
              <a:off x="1915708" y="2679581"/>
              <a:ext cx="5342356" cy="319346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80000"/>
                  </a:schemeClr>
                </a:gs>
                <a:gs pos="86000">
                  <a:schemeClr val="tx1">
                    <a:lumMod val="65000"/>
                    <a:lumOff val="35000"/>
                    <a:alpha val="85000"/>
                  </a:schemeClr>
                </a:gs>
                <a:gs pos="100000">
                  <a:schemeClr val="tx1">
                    <a:lumMod val="50000"/>
                    <a:lumOff val="50000"/>
                    <a:alpha val="50000"/>
                  </a:schemeClr>
                </a:gs>
              </a:gsLst>
              <a:lin ang="16200000" scaled="1"/>
              <a:tileRect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5" name="Shape 482">
              <a:extLst>
                <a:ext uri="{FF2B5EF4-FFF2-40B4-BE49-F238E27FC236}">
                  <a16:creationId xmlns:a16="http://schemas.microsoft.com/office/drawing/2014/main" id="{18E87804-0281-CB4B-9683-BE368F53921A}"/>
                </a:ext>
              </a:extLst>
            </p:cNvPr>
            <p:cNvSpPr/>
            <p:nvPr/>
          </p:nvSpPr>
          <p:spPr>
            <a:xfrm rot="16200000">
              <a:off x="144836" y="4149306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LASTIC PRESSURE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6" name="Shape 470">
              <a:extLst>
                <a:ext uri="{FF2B5EF4-FFF2-40B4-BE49-F238E27FC236}">
                  <a16:creationId xmlns:a16="http://schemas.microsoft.com/office/drawing/2014/main" id="{83817F39-93D0-EB44-B595-A8B016F53A65}"/>
                </a:ext>
              </a:extLst>
            </p:cNvPr>
            <p:cNvSpPr/>
            <p:nvPr/>
          </p:nvSpPr>
          <p:spPr>
            <a:xfrm flipH="1" flipV="1">
              <a:off x="1936075" y="2679580"/>
              <a:ext cx="1" cy="316900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2400"/>
            </a:p>
          </p:txBody>
        </p:sp>
        <p:sp>
          <p:nvSpPr>
            <p:cNvPr id="97" name="Shape 470">
              <a:extLst>
                <a:ext uri="{FF2B5EF4-FFF2-40B4-BE49-F238E27FC236}">
                  <a16:creationId xmlns:a16="http://schemas.microsoft.com/office/drawing/2014/main" id="{6A653381-FAB6-0943-9644-8C51D1C2B860}"/>
                </a:ext>
              </a:extLst>
            </p:cNvPr>
            <p:cNvSpPr/>
            <p:nvPr/>
          </p:nvSpPr>
          <p:spPr>
            <a:xfrm rot="5400000" flipH="1" flipV="1">
              <a:off x="4605424" y="3198702"/>
              <a:ext cx="3659" cy="534235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1200"/>
            </a:p>
          </p:txBody>
        </p:sp>
        <p:sp>
          <p:nvSpPr>
            <p:cNvPr id="150" name="Shape 482">
              <a:extLst>
                <a:ext uri="{FF2B5EF4-FFF2-40B4-BE49-F238E27FC236}">
                  <a16:creationId xmlns:a16="http://schemas.microsoft.com/office/drawing/2014/main" id="{5CB4C01B-4B2B-8D4E-BD09-2C48EF7A729A}"/>
                </a:ext>
              </a:extLst>
            </p:cNvPr>
            <p:cNvSpPr/>
            <p:nvPr/>
          </p:nvSpPr>
          <p:spPr>
            <a:xfrm>
              <a:off x="2325000" y="5930900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TIME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709F016-6577-B14B-883D-D2A293B4C7EE}"/>
              </a:ext>
            </a:extLst>
          </p:cNvPr>
          <p:cNvSpPr/>
          <p:nvPr/>
        </p:nvSpPr>
        <p:spPr>
          <a:xfrm>
            <a:off x="1304374" y="3884407"/>
            <a:ext cx="3606800" cy="1505863"/>
          </a:xfrm>
          <a:custGeom>
            <a:avLst/>
            <a:gdLst>
              <a:gd name="connsiteX0" fmla="*/ 0 w 3606800"/>
              <a:gd name="connsiteY0" fmla="*/ 1429663 h 1505863"/>
              <a:gd name="connsiteX1" fmla="*/ 160867 w 3606800"/>
              <a:gd name="connsiteY1" fmla="*/ 625329 h 1505863"/>
              <a:gd name="connsiteX2" fmla="*/ 262467 w 3606800"/>
              <a:gd name="connsiteY2" fmla="*/ 193529 h 1505863"/>
              <a:gd name="connsiteX3" fmla="*/ 338667 w 3606800"/>
              <a:gd name="connsiteY3" fmla="*/ 24196 h 1505863"/>
              <a:gd name="connsiteX4" fmla="*/ 389467 w 3606800"/>
              <a:gd name="connsiteY4" fmla="*/ 7263 h 1505863"/>
              <a:gd name="connsiteX5" fmla="*/ 440267 w 3606800"/>
              <a:gd name="connsiteY5" fmla="*/ 83463 h 1505863"/>
              <a:gd name="connsiteX6" fmla="*/ 533400 w 3606800"/>
              <a:gd name="connsiteY6" fmla="*/ 100396 h 1505863"/>
              <a:gd name="connsiteX7" fmla="*/ 770467 w 3606800"/>
              <a:gd name="connsiteY7" fmla="*/ 91929 h 1505863"/>
              <a:gd name="connsiteX8" fmla="*/ 2142067 w 3606800"/>
              <a:gd name="connsiteY8" fmla="*/ 49596 h 1505863"/>
              <a:gd name="connsiteX9" fmla="*/ 2853267 w 3606800"/>
              <a:gd name="connsiteY9" fmla="*/ 58063 h 1505863"/>
              <a:gd name="connsiteX10" fmla="*/ 3183467 w 3606800"/>
              <a:gd name="connsiteY10" fmla="*/ 41129 h 1505863"/>
              <a:gd name="connsiteX11" fmla="*/ 3302000 w 3606800"/>
              <a:gd name="connsiteY11" fmla="*/ 58063 h 1505863"/>
              <a:gd name="connsiteX12" fmla="*/ 3395134 w 3606800"/>
              <a:gd name="connsiteY12" fmla="*/ 244329 h 1505863"/>
              <a:gd name="connsiteX13" fmla="*/ 3420534 w 3606800"/>
              <a:gd name="connsiteY13" fmla="*/ 506796 h 1505863"/>
              <a:gd name="connsiteX14" fmla="*/ 3513667 w 3606800"/>
              <a:gd name="connsiteY14" fmla="*/ 870863 h 1505863"/>
              <a:gd name="connsiteX15" fmla="*/ 3581400 w 3606800"/>
              <a:gd name="connsiteY15" fmla="*/ 1260329 h 1505863"/>
              <a:gd name="connsiteX16" fmla="*/ 3606800 w 3606800"/>
              <a:gd name="connsiteY16" fmla="*/ 1505863 h 150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6800" h="1505863">
                <a:moveTo>
                  <a:pt x="0" y="1429663"/>
                </a:moveTo>
                <a:cubicBezTo>
                  <a:pt x="58561" y="1130507"/>
                  <a:pt x="117123" y="831351"/>
                  <a:pt x="160867" y="625329"/>
                </a:cubicBezTo>
                <a:cubicBezTo>
                  <a:pt x="204611" y="419307"/>
                  <a:pt x="232834" y="293718"/>
                  <a:pt x="262467" y="193529"/>
                </a:cubicBezTo>
                <a:cubicBezTo>
                  <a:pt x="292100" y="93340"/>
                  <a:pt x="338667" y="24196"/>
                  <a:pt x="338667" y="24196"/>
                </a:cubicBezTo>
                <a:cubicBezTo>
                  <a:pt x="359834" y="-6848"/>
                  <a:pt x="372534" y="-2615"/>
                  <a:pt x="389467" y="7263"/>
                </a:cubicBezTo>
                <a:cubicBezTo>
                  <a:pt x="406400" y="17141"/>
                  <a:pt x="416278" y="67941"/>
                  <a:pt x="440267" y="83463"/>
                </a:cubicBezTo>
                <a:cubicBezTo>
                  <a:pt x="464256" y="98985"/>
                  <a:pt x="478367" y="98985"/>
                  <a:pt x="533400" y="100396"/>
                </a:cubicBezTo>
                <a:cubicBezTo>
                  <a:pt x="588433" y="101807"/>
                  <a:pt x="770467" y="91929"/>
                  <a:pt x="770467" y="91929"/>
                </a:cubicBezTo>
                <a:lnTo>
                  <a:pt x="2142067" y="49596"/>
                </a:lnTo>
                <a:lnTo>
                  <a:pt x="2853267" y="58063"/>
                </a:lnTo>
                <a:cubicBezTo>
                  <a:pt x="3026834" y="56652"/>
                  <a:pt x="3108678" y="41129"/>
                  <a:pt x="3183467" y="41129"/>
                </a:cubicBezTo>
                <a:cubicBezTo>
                  <a:pt x="3258256" y="41129"/>
                  <a:pt x="3266722" y="24196"/>
                  <a:pt x="3302000" y="58063"/>
                </a:cubicBezTo>
                <a:cubicBezTo>
                  <a:pt x="3337278" y="91930"/>
                  <a:pt x="3375378" y="169540"/>
                  <a:pt x="3395134" y="244329"/>
                </a:cubicBezTo>
                <a:cubicBezTo>
                  <a:pt x="3414890" y="319118"/>
                  <a:pt x="3400779" y="402374"/>
                  <a:pt x="3420534" y="506796"/>
                </a:cubicBezTo>
                <a:cubicBezTo>
                  <a:pt x="3440289" y="611218"/>
                  <a:pt x="3486856" y="745274"/>
                  <a:pt x="3513667" y="870863"/>
                </a:cubicBezTo>
                <a:cubicBezTo>
                  <a:pt x="3540478" y="996452"/>
                  <a:pt x="3565878" y="1154496"/>
                  <a:pt x="3581400" y="1260329"/>
                </a:cubicBezTo>
                <a:cubicBezTo>
                  <a:pt x="3596922" y="1366162"/>
                  <a:pt x="3601861" y="1436012"/>
                  <a:pt x="3606800" y="150586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AE4EE-4CB1-E340-8E40-150DB86E891C}"/>
              </a:ext>
            </a:extLst>
          </p:cNvPr>
          <p:cNvGrpSpPr/>
          <p:nvPr/>
        </p:nvGrpSpPr>
        <p:grpSpPr>
          <a:xfrm>
            <a:off x="2421661" y="2407563"/>
            <a:ext cx="1329234" cy="1437165"/>
            <a:chOff x="8189107" y="4351615"/>
            <a:chExt cx="2658468" cy="287433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F48F61-8878-0349-B2A0-8829FA563839}"/>
                </a:ext>
              </a:extLst>
            </p:cNvPr>
            <p:cNvSpPr txBox="1"/>
            <p:nvPr/>
          </p:nvSpPr>
          <p:spPr>
            <a:xfrm>
              <a:off x="8189107" y="4351615"/>
              <a:ext cx="2658468" cy="1641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lnSpc>
                  <a:spcPts val="2480"/>
                </a:lnSpc>
              </a:pPr>
              <a:r>
                <a:rPr lang="en-US" sz="2400" b="1" dirty="0">
                  <a:solidFill>
                    <a:srgbClr val="FFC000"/>
                  </a:solidFill>
                  <a:sym typeface="Helvetica Light"/>
                </a:rPr>
                <a:t>MUCH</a:t>
              </a:r>
              <a:endParaRPr lang="en-US" sz="1400" b="1" dirty="0">
                <a:solidFill>
                  <a:srgbClr val="FFC000"/>
                </a:solidFill>
                <a:sym typeface="Helvetica Light"/>
              </a:endParaRPr>
            </a:p>
            <a:p>
              <a:pPr algn="ctr" defTabSz="412750" hangingPunct="0">
                <a:lnSpc>
                  <a:spcPts val="1880"/>
                </a:lnSpc>
              </a:pPr>
              <a:r>
                <a:rPr lang="en-US" sz="2000" b="1" dirty="0">
                  <a:solidFill>
                    <a:srgbClr val="FFC000"/>
                  </a:solidFill>
                  <a:sym typeface="Helvetica Light"/>
                </a:rPr>
                <a:t>LOWER</a:t>
              </a:r>
              <a:endParaRPr lang="en-US" sz="1400" b="1" dirty="0">
                <a:solidFill>
                  <a:srgbClr val="FFC000"/>
                </a:solidFill>
                <a:sym typeface="Helvetica Light"/>
              </a:endParaRPr>
            </a:p>
            <a:p>
              <a:pPr algn="ctr" defTabSz="412750" hangingPunct="0">
                <a:lnSpc>
                  <a:spcPts val="1580"/>
                </a:lnSpc>
              </a:pPr>
              <a:r>
                <a:rPr lang="en-US" sz="1400" b="1" dirty="0">
                  <a:solidFill>
                    <a:srgbClr val="FFC000"/>
                  </a:solidFill>
                  <a:sym typeface="Helvetica Light"/>
                </a:rPr>
                <a:t>PRESSURE</a:t>
              </a:r>
            </a:p>
          </p:txBody>
        </p:sp>
        <p:sp>
          <p:nvSpPr>
            <p:cNvPr id="70" name="Down Arrow 69">
              <a:extLst>
                <a:ext uri="{FF2B5EF4-FFF2-40B4-BE49-F238E27FC236}">
                  <a16:creationId xmlns:a16="http://schemas.microsoft.com/office/drawing/2014/main" id="{8DE236B4-5BD4-C34D-823D-74FDD97351E8}"/>
                </a:ext>
              </a:extLst>
            </p:cNvPr>
            <p:cNvSpPr/>
            <p:nvPr/>
          </p:nvSpPr>
          <p:spPr>
            <a:xfrm>
              <a:off x="8998237" y="6136727"/>
              <a:ext cx="977836" cy="1089218"/>
            </a:xfrm>
            <a:prstGeom prst="downArrow">
              <a:avLst/>
            </a:prstGeom>
            <a:solidFill>
              <a:srgbClr val="FFC000">
                <a:alpha val="35294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0BF2318-2B6A-EA4D-B4EB-1121AD0F5A40}"/>
              </a:ext>
            </a:extLst>
          </p:cNvPr>
          <p:cNvGrpSpPr/>
          <p:nvPr/>
        </p:nvGrpSpPr>
        <p:grpSpPr>
          <a:xfrm>
            <a:off x="5009917" y="4867333"/>
            <a:ext cx="2171253" cy="522939"/>
            <a:chOff x="5061603" y="6543445"/>
            <a:chExt cx="3877646" cy="104587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811655A-AA92-8E4C-AE89-D7ECC01C6EF9}"/>
                </a:ext>
              </a:extLst>
            </p:cNvPr>
            <p:cNvSpPr txBox="1"/>
            <p:nvPr/>
          </p:nvSpPr>
          <p:spPr>
            <a:xfrm>
              <a:off x="5843501" y="6692715"/>
              <a:ext cx="3095748" cy="820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lnSpc>
                  <a:spcPts val="1420"/>
                </a:lnSpc>
              </a:pPr>
              <a:r>
                <a:rPr lang="en-US" sz="2400" b="1" dirty="0">
                  <a:solidFill>
                    <a:srgbClr val="FFC000"/>
                  </a:solidFill>
                  <a:sym typeface="Helvetica Light"/>
                </a:rPr>
                <a:t>FASTER</a:t>
              </a:r>
              <a:br>
                <a:rPr lang="en-US" sz="1400" b="1" dirty="0">
                  <a:solidFill>
                    <a:srgbClr val="FFC000"/>
                  </a:solidFill>
                  <a:sym typeface="Helvetica Light"/>
                </a:rPr>
              </a:br>
              <a:r>
                <a:rPr lang="en-US" sz="1600" b="1" dirty="0">
                  <a:solidFill>
                    <a:srgbClr val="FFC000"/>
                  </a:solidFill>
                  <a:sym typeface="Helvetica Light"/>
                </a:rPr>
                <a:t>CYCLETIME</a:t>
              </a:r>
              <a:endParaRPr lang="en-US" sz="1000" b="1" dirty="0">
                <a:solidFill>
                  <a:srgbClr val="FFC000"/>
                </a:solidFill>
                <a:sym typeface="Helvetica Light"/>
              </a:endParaRPr>
            </a:p>
          </p:txBody>
        </p:sp>
        <p:sp>
          <p:nvSpPr>
            <p:cNvPr id="75" name="Down Arrow 74">
              <a:extLst>
                <a:ext uri="{FF2B5EF4-FFF2-40B4-BE49-F238E27FC236}">
                  <a16:creationId xmlns:a16="http://schemas.microsoft.com/office/drawing/2014/main" id="{E08F5E99-2AED-394E-866F-FF89BA8B9BEA}"/>
                </a:ext>
              </a:extLst>
            </p:cNvPr>
            <p:cNvSpPr/>
            <p:nvPr/>
          </p:nvSpPr>
          <p:spPr>
            <a:xfrm rot="16200000" flipH="1" flipV="1">
              <a:off x="5069972" y="6535076"/>
              <a:ext cx="1045877" cy="1062615"/>
            </a:xfrm>
            <a:prstGeom prst="downArrow">
              <a:avLst/>
            </a:prstGeom>
            <a:solidFill>
              <a:srgbClr val="FFC000">
                <a:alpha val="34902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80" name="Title 2">
            <a:extLst>
              <a:ext uri="{FF2B5EF4-FFF2-40B4-BE49-F238E27FC236}">
                <a16:creationId xmlns:a16="http://schemas.microsoft.com/office/drawing/2014/main" id="{2D67D796-39D9-DE40-B865-45DC2801E0C6}"/>
              </a:ext>
            </a:extLst>
          </p:cNvPr>
          <p:cNvSpPr txBox="1">
            <a:spLocks/>
          </p:cNvSpPr>
          <p:nvPr/>
        </p:nvSpPr>
        <p:spPr>
          <a:xfrm>
            <a:off x="188665" y="332720"/>
            <a:ext cx="11796857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</a:t>
            </a: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CURVE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732F6D-1F29-144B-8C48-123216B1B404}"/>
              </a:ext>
            </a:extLst>
          </p:cNvPr>
          <p:cNvSpPr txBox="1"/>
          <p:nvPr/>
        </p:nvSpPr>
        <p:spPr>
          <a:xfrm>
            <a:off x="7701638" y="2042106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Efficient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F50F0C-D158-3745-A7D5-3554C59314EA}"/>
              </a:ext>
            </a:extLst>
          </p:cNvPr>
          <p:cNvSpPr txBox="1"/>
          <p:nvPr/>
        </p:nvSpPr>
        <p:spPr>
          <a:xfrm>
            <a:off x="7718186" y="4841630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Less Wear</a:t>
            </a:r>
          </a:p>
        </p:txBody>
      </p:sp>
    </p:spTree>
    <p:extLst>
      <p:ext uri="{BB962C8B-B14F-4D97-AF65-F5344CB8AC3E}">
        <p14:creationId xmlns:p14="http://schemas.microsoft.com/office/powerpoint/2010/main" val="16529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" grpId="0" animBg="1"/>
      <p:bldP spid="80" grpId="0"/>
      <p:bldP spid="80" grpId="1"/>
      <p:bldP spid="33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31AB49-58B7-E84D-978F-BE82D403CE59}"/>
              </a:ext>
            </a:extLst>
          </p:cNvPr>
          <p:cNvSpPr/>
          <p:nvPr/>
        </p:nvSpPr>
        <p:spPr>
          <a:xfrm>
            <a:off x="7268900" y="1634119"/>
            <a:ext cx="4923099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51A31-1624-1A46-B6EF-D43BC0FE0899}"/>
              </a:ext>
            </a:extLst>
          </p:cNvPr>
          <p:cNvSpPr txBox="1"/>
          <p:nvPr/>
        </p:nvSpPr>
        <p:spPr>
          <a:xfrm>
            <a:off x="7627496" y="3718180"/>
            <a:ext cx="449036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Flow Hesitation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88B5A-9671-3149-905F-B4BB2DC19063}"/>
              </a:ext>
            </a:extLst>
          </p:cNvPr>
          <p:cNvGrpSpPr/>
          <p:nvPr/>
        </p:nvGrpSpPr>
        <p:grpSpPr>
          <a:xfrm>
            <a:off x="720569" y="2221728"/>
            <a:ext cx="5781856" cy="3620652"/>
            <a:chOff x="1496575" y="2679580"/>
            <a:chExt cx="5781856" cy="362065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0C08597-57D6-CF41-97FF-2EE42CBBFED8}"/>
                </a:ext>
              </a:extLst>
            </p:cNvPr>
            <p:cNvSpPr/>
            <p:nvPr/>
          </p:nvSpPr>
          <p:spPr>
            <a:xfrm>
              <a:off x="1915708" y="2679581"/>
              <a:ext cx="5342356" cy="319346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80000"/>
                  </a:schemeClr>
                </a:gs>
                <a:gs pos="86000">
                  <a:schemeClr val="tx1">
                    <a:lumMod val="65000"/>
                    <a:lumOff val="35000"/>
                    <a:alpha val="85000"/>
                  </a:schemeClr>
                </a:gs>
                <a:gs pos="100000">
                  <a:schemeClr val="tx1">
                    <a:lumMod val="50000"/>
                    <a:lumOff val="50000"/>
                    <a:alpha val="50000"/>
                  </a:schemeClr>
                </a:gs>
              </a:gsLst>
              <a:lin ang="16200000" scaled="1"/>
              <a:tileRect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5" name="Shape 482">
              <a:extLst>
                <a:ext uri="{FF2B5EF4-FFF2-40B4-BE49-F238E27FC236}">
                  <a16:creationId xmlns:a16="http://schemas.microsoft.com/office/drawing/2014/main" id="{18E87804-0281-CB4B-9683-BE368F53921A}"/>
                </a:ext>
              </a:extLst>
            </p:cNvPr>
            <p:cNvSpPr/>
            <p:nvPr/>
          </p:nvSpPr>
          <p:spPr>
            <a:xfrm rot="16200000">
              <a:off x="144836" y="4149306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LASTIC PRESSURE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6" name="Shape 470">
              <a:extLst>
                <a:ext uri="{FF2B5EF4-FFF2-40B4-BE49-F238E27FC236}">
                  <a16:creationId xmlns:a16="http://schemas.microsoft.com/office/drawing/2014/main" id="{83817F39-93D0-EB44-B595-A8B016F53A65}"/>
                </a:ext>
              </a:extLst>
            </p:cNvPr>
            <p:cNvSpPr/>
            <p:nvPr/>
          </p:nvSpPr>
          <p:spPr>
            <a:xfrm flipH="1" flipV="1">
              <a:off x="1936075" y="2679580"/>
              <a:ext cx="1" cy="316900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2400"/>
            </a:p>
          </p:txBody>
        </p:sp>
        <p:sp>
          <p:nvSpPr>
            <p:cNvPr id="97" name="Shape 470">
              <a:extLst>
                <a:ext uri="{FF2B5EF4-FFF2-40B4-BE49-F238E27FC236}">
                  <a16:creationId xmlns:a16="http://schemas.microsoft.com/office/drawing/2014/main" id="{6A653381-FAB6-0943-9644-8C51D1C2B860}"/>
                </a:ext>
              </a:extLst>
            </p:cNvPr>
            <p:cNvSpPr/>
            <p:nvPr/>
          </p:nvSpPr>
          <p:spPr>
            <a:xfrm rot="5400000" flipH="1" flipV="1">
              <a:off x="4605424" y="3198702"/>
              <a:ext cx="3659" cy="534235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89020"/>
                </a:schemeClr>
              </a:solidFill>
              <a:tailEnd type="triangle"/>
            </a:ln>
          </p:spPr>
          <p:txBody>
            <a:bodyPr lIns="60957" tIns="60957" rIns="60957" bIns="60957"/>
            <a:lstStyle/>
            <a:p>
              <a:endParaRPr sz="1200"/>
            </a:p>
          </p:txBody>
        </p:sp>
        <p:sp>
          <p:nvSpPr>
            <p:cNvPr id="150" name="Shape 482">
              <a:extLst>
                <a:ext uri="{FF2B5EF4-FFF2-40B4-BE49-F238E27FC236}">
                  <a16:creationId xmlns:a16="http://schemas.microsoft.com/office/drawing/2014/main" id="{5CB4C01B-4B2B-8D4E-BD09-2C48EF7A729A}"/>
                </a:ext>
              </a:extLst>
            </p:cNvPr>
            <p:cNvSpPr/>
            <p:nvPr/>
          </p:nvSpPr>
          <p:spPr>
            <a:xfrm>
              <a:off x="2325000" y="5930900"/>
              <a:ext cx="3072809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9" rIns="60959">
              <a:spAutoFit/>
            </a:bodyPr>
            <a:lstStyle>
              <a:lvl1pPr algn="ctr">
                <a:defRPr b="1">
                  <a:solidFill>
                    <a:srgbClr val="DEDEDE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TIME</a:t>
              </a:r>
              <a:endParaRPr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80" name="Title 2">
            <a:extLst>
              <a:ext uri="{FF2B5EF4-FFF2-40B4-BE49-F238E27FC236}">
                <a16:creationId xmlns:a16="http://schemas.microsoft.com/office/drawing/2014/main" id="{2D67D796-39D9-DE40-B865-45DC2801E0C6}"/>
              </a:ext>
            </a:extLst>
          </p:cNvPr>
          <p:cNvSpPr txBox="1">
            <a:spLocks/>
          </p:cNvSpPr>
          <p:nvPr/>
        </p:nvSpPr>
        <p:spPr>
          <a:xfrm>
            <a:off x="188665" y="332720"/>
            <a:ext cx="11796857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</a:t>
            </a: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CURVE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732F6D-1F29-144B-8C48-123216B1B404}"/>
              </a:ext>
            </a:extLst>
          </p:cNvPr>
          <p:cNvSpPr txBox="1"/>
          <p:nvPr/>
        </p:nvSpPr>
        <p:spPr>
          <a:xfrm>
            <a:off x="7627496" y="3018299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Packs-as-it-Fills</a:t>
            </a:r>
          </a:p>
        </p:txBody>
      </p:sp>
      <p:sp>
        <p:nvSpPr>
          <p:cNvPr id="24" name="Shape 490">
            <a:extLst>
              <a:ext uri="{FF2B5EF4-FFF2-40B4-BE49-F238E27FC236}">
                <a16:creationId xmlns:a16="http://schemas.microsoft.com/office/drawing/2014/main" id="{864F1711-9BDC-A440-86B8-3EC408F45FC3}"/>
              </a:ext>
            </a:extLst>
          </p:cNvPr>
          <p:cNvSpPr/>
          <p:nvPr/>
        </p:nvSpPr>
        <p:spPr>
          <a:xfrm>
            <a:off x="1305613" y="2464254"/>
            <a:ext cx="4153772" cy="2916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86" extrusionOk="0">
                <a:moveTo>
                  <a:pt x="0" y="20613"/>
                </a:moveTo>
                <a:lnTo>
                  <a:pt x="2567" y="10116"/>
                </a:lnTo>
                <a:lnTo>
                  <a:pt x="3718" y="4580"/>
                </a:lnTo>
                <a:cubicBezTo>
                  <a:pt x="3998" y="3228"/>
                  <a:pt x="4043" y="2751"/>
                  <a:pt x="4249" y="2004"/>
                </a:cubicBezTo>
                <a:cubicBezTo>
                  <a:pt x="4456" y="1256"/>
                  <a:pt x="4795" y="-414"/>
                  <a:pt x="4957" y="95"/>
                </a:cubicBezTo>
                <a:cubicBezTo>
                  <a:pt x="5120" y="604"/>
                  <a:pt x="5164" y="3690"/>
                  <a:pt x="5223" y="5058"/>
                </a:cubicBezTo>
                <a:cubicBezTo>
                  <a:pt x="5282" y="6425"/>
                  <a:pt x="5297" y="7650"/>
                  <a:pt x="5311" y="8302"/>
                </a:cubicBezTo>
                <a:cubicBezTo>
                  <a:pt x="5326" y="8954"/>
                  <a:pt x="5297" y="8589"/>
                  <a:pt x="5311" y="8970"/>
                </a:cubicBezTo>
                <a:cubicBezTo>
                  <a:pt x="5326" y="9352"/>
                  <a:pt x="5238" y="10338"/>
                  <a:pt x="5400" y="10593"/>
                </a:cubicBezTo>
                <a:cubicBezTo>
                  <a:pt x="5562" y="10847"/>
                  <a:pt x="6020" y="10720"/>
                  <a:pt x="6285" y="10497"/>
                </a:cubicBezTo>
                <a:cubicBezTo>
                  <a:pt x="6551" y="10275"/>
                  <a:pt x="6580" y="9463"/>
                  <a:pt x="6993" y="9257"/>
                </a:cubicBezTo>
                <a:cubicBezTo>
                  <a:pt x="7407" y="9050"/>
                  <a:pt x="8764" y="9257"/>
                  <a:pt x="8764" y="9257"/>
                </a:cubicBezTo>
                <a:lnTo>
                  <a:pt x="13987" y="9161"/>
                </a:lnTo>
                <a:cubicBezTo>
                  <a:pt x="15521" y="9145"/>
                  <a:pt x="17056" y="9066"/>
                  <a:pt x="17970" y="9161"/>
                </a:cubicBezTo>
                <a:cubicBezTo>
                  <a:pt x="18885" y="9257"/>
                  <a:pt x="19195" y="9304"/>
                  <a:pt x="19475" y="9734"/>
                </a:cubicBezTo>
                <a:cubicBezTo>
                  <a:pt x="19756" y="10163"/>
                  <a:pt x="19505" y="10847"/>
                  <a:pt x="19652" y="11738"/>
                </a:cubicBezTo>
                <a:cubicBezTo>
                  <a:pt x="19800" y="12629"/>
                  <a:pt x="20139" y="14013"/>
                  <a:pt x="20361" y="15078"/>
                </a:cubicBezTo>
                <a:cubicBezTo>
                  <a:pt x="20582" y="16144"/>
                  <a:pt x="20980" y="18132"/>
                  <a:pt x="20980" y="18132"/>
                </a:cubicBezTo>
                <a:lnTo>
                  <a:pt x="21600" y="21186"/>
                </a:lnTo>
              </a:path>
            </a:pathLst>
          </a:custGeom>
          <a:ln w="76200">
            <a:solidFill>
              <a:srgbClr val="008BF0"/>
            </a:solidFill>
            <a:miter lim="400000"/>
          </a:ln>
        </p:spPr>
        <p:txBody>
          <a:bodyPr lIns="67733" tIns="67733" rIns="67733" bIns="67733"/>
          <a:lstStyle/>
          <a:p>
            <a:pPr defTabSz="1219170">
              <a:defRPr sz="1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endParaRPr sz="24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709F016-6577-B14B-883D-D2A293B4C7EE}"/>
              </a:ext>
            </a:extLst>
          </p:cNvPr>
          <p:cNvSpPr/>
          <p:nvPr/>
        </p:nvSpPr>
        <p:spPr>
          <a:xfrm>
            <a:off x="1304374" y="3884407"/>
            <a:ext cx="3606800" cy="1505863"/>
          </a:xfrm>
          <a:custGeom>
            <a:avLst/>
            <a:gdLst>
              <a:gd name="connsiteX0" fmla="*/ 0 w 3606800"/>
              <a:gd name="connsiteY0" fmla="*/ 1429663 h 1505863"/>
              <a:gd name="connsiteX1" fmla="*/ 160867 w 3606800"/>
              <a:gd name="connsiteY1" fmla="*/ 625329 h 1505863"/>
              <a:gd name="connsiteX2" fmla="*/ 262467 w 3606800"/>
              <a:gd name="connsiteY2" fmla="*/ 193529 h 1505863"/>
              <a:gd name="connsiteX3" fmla="*/ 338667 w 3606800"/>
              <a:gd name="connsiteY3" fmla="*/ 24196 h 1505863"/>
              <a:gd name="connsiteX4" fmla="*/ 389467 w 3606800"/>
              <a:gd name="connsiteY4" fmla="*/ 7263 h 1505863"/>
              <a:gd name="connsiteX5" fmla="*/ 440267 w 3606800"/>
              <a:gd name="connsiteY5" fmla="*/ 83463 h 1505863"/>
              <a:gd name="connsiteX6" fmla="*/ 533400 w 3606800"/>
              <a:gd name="connsiteY6" fmla="*/ 100396 h 1505863"/>
              <a:gd name="connsiteX7" fmla="*/ 770467 w 3606800"/>
              <a:gd name="connsiteY7" fmla="*/ 91929 h 1505863"/>
              <a:gd name="connsiteX8" fmla="*/ 2142067 w 3606800"/>
              <a:gd name="connsiteY8" fmla="*/ 49596 h 1505863"/>
              <a:gd name="connsiteX9" fmla="*/ 2853267 w 3606800"/>
              <a:gd name="connsiteY9" fmla="*/ 58063 h 1505863"/>
              <a:gd name="connsiteX10" fmla="*/ 3183467 w 3606800"/>
              <a:gd name="connsiteY10" fmla="*/ 41129 h 1505863"/>
              <a:gd name="connsiteX11" fmla="*/ 3302000 w 3606800"/>
              <a:gd name="connsiteY11" fmla="*/ 58063 h 1505863"/>
              <a:gd name="connsiteX12" fmla="*/ 3395134 w 3606800"/>
              <a:gd name="connsiteY12" fmla="*/ 244329 h 1505863"/>
              <a:gd name="connsiteX13" fmla="*/ 3420534 w 3606800"/>
              <a:gd name="connsiteY13" fmla="*/ 506796 h 1505863"/>
              <a:gd name="connsiteX14" fmla="*/ 3513667 w 3606800"/>
              <a:gd name="connsiteY14" fmla="*/ 870863 h 1505863"/>
              <a:gd name="connsiteX15" fmla="*/ 3581400 w 3606800"/>
              <a:gd name="connsiteY15" fmla="*/ 1260329 h 1505863"/>
              <a:gd name="connsiteX16" fmla="*/ 3606800 w 3606800"/>
              <a:gd name="connsiteY16" fmla="*/ 1505863 h 150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6800" h="1505863">
                <a:moveTo>
                  <a:pt x="0" y="1429663"/>
                </a:moveTo>
                <a:cubicBezTo>
                  <a:pt x="58561" y="1130507"/>
                  <a:pt x="117123" y="831351"/>
                  <a:pt x="160867" y="625329"/>
                </a:cubicBezTo>
                <a:cubicBezTo>
                  <a:pt x="204611" y="419307"/>
                  <a:pt x="232834" y="293718"/>
                  <a:pt x="262467" y="193529"/>
                </a:cubicBezTo>
                <a:cubicBezTo>
                  <a:pt x="292100" y="93340"/>
                  <a:pt x="338667" y="24196"/>
                  <a:pt x="338667" y="24196"/>
                </a:cubicBezTo>
                <a:cubicBezTo>
                  <a:pt x="359834" y="-6848"/>
                  <a:pt x="372534" y="-2615"/>
                  <a:pt x="389467" y="7263"/>
                </a:cubicBezTo>
                <a:cubicBezTo>
                  <a:pt x="406400" y="17141"/>
                  <a:pt x="416278" y="67941"/>
                  <a:pt x="440267" y="83463"/>
                </a:cubicBezTo>
                <a:cubicBezTo>
                  <a:pt x="464256" y="98985"/>
                  <a:pt x="478367" y="98985"/>
                  <a:pt x="533400" y="100396"/>
                </a:cubicBezTo>
                <a:cubicBezTo>
                  <a:pt x="588433" y="101807"/>
                  <a:pt x="770467" y="91929"/>
                  <a:pt x="770467" y="91929"/>
                </a:cubicBezTo>
                <a:lnTo>
                  <a:pt x="2142067" y="49596"/>
                </a:lnTo>
                <a:lnTo>
                  <a:pt x="2853267" y="58063"/>
                </a:lnTo>
                <a:cubicBezTo>
                  <a:pt x="3026834" y="56652"/>
                  <a:pt x="3108678" y="41129"/>
                  <a:pt x="3183467" y="41129"/>
                </a:cubicBezTo>
                <a:cubicBezTo>
                  <a:pt x="3258256" y="41129"/>
                  <a:pt x="3266722" y="24196"/>
                  <a:pt x="3302000" y="58063"/>
                </a:cubicBezTo>
                <a:cubicBezTo>
                  <a:pt x="3337278" y="91930"/>
                  <a:pt x="3375378" y="169540"/>
                  <a:pt x="3395134" y="244329"/>
                </a:cubicBezTo>
                <a:cubicBezTo>
                  <a:pt x="3414890" y="319118"/>
                  <a:pt x="3400779" y="402374"/>
                  <a:pt x="3420534" y="506796"/>
                </a:cubicBezTo>
                <a:cubicBezTo>
                  <a:pt x="3440289" y="611218"/>
                  <a:pt x="3486856" y="745274"/>
                  <a:pt x="3513667" y="870863"/>
                </a:cubicBezTo>
                <a:cubicBezTo>
                  <a:pt x="3540478" y="996452"/>
                  <a:pt x="3565878" y="1154496"/>
                  <a:pt x="3581400" y="1260329"/>
                </a:cubicBezTo>
                <a:cubicBezTo>
                  <a:pt x="3596922" y="1366162"/>
                  <a:pt x="3601861" y="1436012"/>
                  <a:pt x="3606800" y="150586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482">
            <a:extLst>
              <a:ext uri="{FF2B5EF4-FFF2-40B4-BE49-F238E27FC236}">
                <a16:creationId xmlns:a16="http://schemas.microsoft.com/office/drawing/2014/main" id="{474BCDAE-2763-C948-B526-31DA1A2D4D2C}"/>
              </a:ext>
            </a:extLst>
          </p:cNvPr>
          <p:cNvSpPr/>
          <p:nvPr/>
        </p:nvSpPr>
        <p:spPr>
          <a:xfrm>
            <a:off x="1770175" y="4232893"/>
            <a:ext cx="12246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b="1">
                <a:solidFill>
                  <a:srgbClr val="DEDEDE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95% Full</a:t>
            </a:r>
            <a:endParaRPr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9728DB-090F-4F4F-B5B8-7F1511B7B413}"/>
              </a:ext>
            </a:extLst>
          </p:cNvPr>
          <p:cNvCxnSpPr>
            <a:cxnSpLocks/>
          </p:cNvCxnSpPr>
          <p:nvPr/>
        </p:nvCxnSpPr>
        <p:spPr>
          <a:xfrm rot="16200000">
            <a:off x="2138063" y="5164589"/>
            <a:ext cx="46892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482">
            <a:extLst>
              <a:ext uri="{FF2B5EF4-FFF2-40B4-BE49-F238E27FC236}">
                <a16:creationId xmlns:a16="http://schemas.microsoft.com/office/drawing/2014/main" id="{3ECC99AC-461A-1B41-8826-4BD6E546C046}"/>
              </a:ext>
            </a:extLst>
          </p:cNvPr>
          <p:cNvSpPr/>
          <p:nvPr/>
        </p:nvSpPr>
        <p:spPr>
          <a:xfrm>
            <a:off x="3346466" y="4184566"/>
            <a:ext cx="12246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b="1">
                <a:solidFill>
                  <a:srgbClr val="DEDEDE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95% Full</a:t>
            </a:r>
            <a:endParaRPr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C9E18A-4576-8542-A728-C847AD0C769C}"/>
              </a:ext>
            </a:extLst>
          </p:cNvPr>
          <p:cNvCxnSpPr>
            <a:cxnSpLocks/>
          </p:cNvCxnSpPr>
          <p:nvPr/>
        </p:nvCxnSpPr>
        <p:spPr>
          <a:xfrm rot="16200000">
            <a:off x="3714354" y="5116262"/>
            <a:ext cx="468924" cy="0"/>
          </a:xfrm>
          <a:prstGeom prst="line">
            <a:avLst/>
          </a:prstGeom>
          <a:ln w="381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AE4EE-4CB1-E340-8E40-150DB86E891C}"/>
              </a:ext>
            </a:extLst>
          </p:cNvPr>
          <p:cNvGrpSpPr/>
          <p:nvPr/>
        </p:nvGrpSpPr>
        <p:grpSpPr>
          <a:xfrm>
            <a:off x="3306299" y="2438994"/>
            <a:ext cx="1329234" cy="1335721"/>
            <a:chOff x="8189107" y="4554503"/>
            <a:chExt cx="2658468" cy="267144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F48F61-8878-0349-B2A0-8829FA563839}"/>
                </a:ext>
              </a:extLst>
            </p:cNvPr>
            <p:cNvSpPr txBox="1"/>
            <p:nvPr/>
          </p:nvSpPr>
          <p:spPr>
            <a:xfrm>
              <a:off x="8189107" y="4554503"/>
              <a:ext cx="2658468" cy="1384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>
                <a:lnSpc>
                  <a:spcPts val="2480"/>
                </a:lnSpc>
              </a:pPr>
              <a:r>
                <a:rPr lang="en-US" sz="2600" b="1" dirty="0">
                  <a:solidFill>
                    <a:srgbClr val="FFC000"/>
                  </a:solidFill>
                  <a:sym typeface="Helvetica Light"/>
                </a:rPr>
                <a:t>SLOWER</a:t>
              </a:r>
              <a:r>
                <a:rPr lang="en-US" sz="2400" b="1" dirty="0">
                  <a:solidFill>
                    <a:srgbClr val="FFC000"/>
                  </a:solidFill>
                  <a:sym typeface="Helvetica Light"/>
                </a:rPr>
                <a:t> FILL RATE</a:t>
              </a:r>
              <a:endParaRPr lang="en-US" sz="1400" b="1" dirty="0">
                <a:solidFill>
                  <a:srgbClr val="FFC000"/>
                </a:solidFill>
                <a:sym typeface="Helvetica Light"/>
              </a:endParaRPr>
            </a:p>
          </p:txBody>
        </p:sp>
        <p:sp>
          <p:nvSpPr>
            <p:cNvPr id="70" name="Down Arrow 69">
              <a:extLst>
                <a:ext uri="{FF2B5EF4-FFF2-40B4-BE49-F238E27FC236}">
                  <a16:creationId xmlns:a16="http://schemas.microsoft.com/office/drawing/2014/main" id="{8DE236B4-5BD4-C34D-823D-74FDD97351E8}"/>
                </a:ext>
              </a:extLst>
            </p:cNvPr>
            <p:cNvSpPr/>
            <p:nvPr/>
          </p:nvSpPr>
          <p:spPr>
            <a:xfrm>
              <a:off x="8998237" y="6136727"/>
              <a:ext cx="977836" cy="1089218"/>
            </a:xfrm>
            <a:prstGeom prst="downArrow">
              <a:avLst/>
            </a:prstGeom>
            <a:solidFill>
              <a:srgbClr val="FFC000">
                <a:alpha val="35294"/>
              </a:srgbClr>
            </a:solidFill>
            <a:ln w="12700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>
                <a:solidFill>
                  <a:srgbClr val="FFFFFF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0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0" grpId="0"/>
      <p:bldP spid="80" grpId="1"/>
      <p:bldP spid="33" grpId="0"/>
      <p:bldP spid="24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2D67D796-39D9-DE40-B865-45DC2801E0C6}"/>
              </a:ext>
            </a:extLst>
          </p:cNvPr>
          <p:cNvSpPr txBox="1">
            <a:spLocks/>
          </p:cNvSpPr>
          <p:nvPr/>
        </p:nvSpPr>
        <p:spPr>
          <a:xfrm>
            <a:off x="188665" y="332720"/>
            <a:ext cx="11796857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Packs-as-it-Fills</a:t>
            </a:r>
          </a:p>
        </p:txBody>
      </p:sp>
      <p:pic>
        <p:nvPicPr>
          <p:cNvPr id="24" name="Picture 23" descr="A picture containing indoor, clothing&#10;&#10;Description automatically generated">
            <a:extLst>
              <a:ext uri="{FF2B5EF4-FFF2-40B4-BE49-F238E27FC236}">
                <a16:creationId xmlns:a16="http://schemas.microsoft.com/office/drawing/2014/main" id="{32E5A046-35BE-B04D-A7B9-64F72BF7B8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0111" y="1817066"/>
            <a:ext cx="5509666" cy="4055504"/>
          </a:xfrm>
          <a:prstGeom prst="rect">
            <a:avLst/>
          </a:prstGeom>
        </p:spPr>
      </p:pic>
      <p:pic>
        <p:nvPicPr>
          <p:cNvPr id="25" name="Picture 24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A039BD28-64BC-B443-BD07-F1F50B8931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53648" y="1634115"/>
            <a:ext cx="4239048" cy="424557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31AB49-58B7-E84D-978F-BE82D403CE59}"/>
              </a:ext>
            </a:extLst>
          </p:cNvPr>
          <p:cNvSpPr/>
          <p:nvPr/>
        </p:nvSpPr>
        <p:spPr>
          <a:xfrm>
            <a:off x="7148750" y="1634119"/>
            <a:ext cx="5043249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51A31-1624-1A46-B6EF-D43BC0FE0899}"/>
              </a:ext>
            </a:extLst>
          </p:cNvPr>
          <p:cNvSpPr txBox="1"/>
          <p:nvPr/>
        </p:nvSpPr>
        <p:spPr>
          <a:xfrm>
            <a:off x="7549238" y="3034087"/>
            <a:ext cx="4604662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Less Sink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6329E-05E0-5C4A-BB63-13332BC53355}"/>
              </a:ext>
            </a:extLst>
          </p:cNvPr>
          <p:cNvSpPr txBox="1"/>
          <p:nvPr/>
        </p:nvSpPr>
        <p:spPr>
          <a:xfrm>
            <a:off x="7553087" y="3733968"/>
            <a:ext cx="4604662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Better Surface Finish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636DC-B4EB-394A-A939-0DAC075EB48E}"/>
              </a:ext>
            </a:extLst>
          </p:cNvPr>
          <p:cNvSpPr txBox="1"/>
          <p:nvPr/>
        </p:nvSpPr>
        <p:spPr>
          <a:xfrm>
            <a:off x="7563600" y="4433849"/>
            <a:ext cx="4604662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Lighter Parts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732F6D-1F29-144B-8C48-123216B1B404}"/>
              </a:ext>
            </a:extLst>
          </p:cNvPr>
          <p:cNvSpPr txBox="1"/>
          <p:nvPr/>
        </p:nvSpPr>
        <p:spPr>
          <a:xfrm>
            <a:off x="7549238" y="2334206"/>
            <a:ext cx="4604662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Faster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D3344-E054-8444-9EC5-99167183D4B2}"/>
              </a:ext>
            </a:extLst>
          </p:cNvPr>
          <p:cNvSpPr txBox="1"/>
          <p:nvPr/>
        </p:nvSpPr>
        <p:spPr>
          <a:xfrm>
            <a:off x="1150745" y="2740991"/>
            <a:ext cx="224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CONVENTIONAL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8A35F40-EFC4-C143-B213-877BA1A201D9}"/>
              </a:ext>
            </a:extLst>
          </p:cNvPr>
          <p:cNvSpPr txBox="1"/>
          <p:nvPr/>
        </p:nvSpPr>
        <p:spPr>
          <a:xfrm>
            <a:off x="4138317" y="3069776"/>
            <a:ext cx="224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iMFLUX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4A5772C-7FCB-2849-AB46-D2949E053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5" t="35968" r="3934" b="8925"/>
          <a:stretch/>
        </p:blipFill>
        <p:spPr>
          <a:xfrm>
            <a:off x="3933062" y="3911600"/>
            <a:ext cx="2826538" cy="18826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871A246-132E-4240-862E-5369849DB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1" t="35969" r="50513" b="8924"/>
          <a:stretch/>
        </p:blipFill>
        <p:spPr>
          <a:xfrm>
            <a:off x="492555" y="3916954"/>
            <a:ext cx="2920518" cy="18826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12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29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5C5C7-6571-6E47-BCFE-AD9DE46AF2CA}"/>
              </a:ext>
            </a:extLst>
          </p:cNvPr>
          <p:cNvSpPr/>
          <p:nvPr/>
        </p:nvSpPr>
        <p:spPr>
          <a:xfrm>
            <a:off x="1" y="1634119"/>
            <a:ext cx="12192000" cy="42455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31AB49-58B7-E84D-978F-BE82D403CE59}"/>
              </a:ext>
            </a:extLst>
          </p:cNvPr>
          <p:cNvSpPr/>
          <p:nvPr/>
        </p:nvSpPr>
        <p:spPr>
          <a:xfrm>
            <a:off x="7268900" y="1634119"/>
            <a:ext cx="4923099" cy="42455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51A31-1624-1A46-B6EF-D43BC0FE0899}"/>
              </a:ext>
            </a:extLst>
          </p:cNvPr>
          <p:cNvSpPr txBox="1"/>
          <p:nvPr/>
        </p:nvSpPr>
        <p:spPr>
          <a:xfrm>
            <a:off x="7638138" y="3034087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Design Possibilities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6329E-05E0-5C4A-BB63-13332BC53355}"/>
              </a:ext>
            </a:extLst>
          </p:cNvPr>
          <p:cNvSpPr txBox="1"/>
          <p:nvPr/>
        </p:nvSpPr>
        <p:spPr>
          <a:xfrm>
            <a:off x="7654687" y="3733968"/>
            <a:ext cx="417441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Thinner Parts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636DC-B4EB-394A-A939-0DAC075EB48E}"/>
              </a:ext>
            </a:extLst>
          </p:cNvPr>
          <p:cNvSpPr txBox="1"/>
          <p:nvPr/>
        </p:nvSpPr>
        <p:spPr>
          <a:xfrm>
            <a:off x="7665200" y="4433849"/>
            <a:ext cx="449036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Smaller Cold Runners</a:t>
            </a: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2D67D796-39D9-DE40-B865-45DC2801E0C6}"/>
              </a:ext>
            </a:extLst>
          </p:cNvPr>
          <p:cNvSpPr txBox="1">
            <a:spLocks/>
          </p:cNvSpPr>
          <p:nvPr/>
        </p:nvSpPr>
        <p:spPr>
          <a:xfrm>
            <a:off x="188665" y="332720"/>
            <a:ext cx="11796857" cy="934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Hesitation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732F6D-1F29-144B-8C48-123216B1B404}"/>
              </a:ext>
            </a:extLst>
          </p:cNvPr>
          <p:cNvSpPr txBox="1"/>
          <p:nvPr/>
        </p:nvSpPr>
        <p:spPr>
          <a:xfrm>
            <a:off x="7638138" y="2334206"/>
            <a:ext cx="4490361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571500" indent="-571500" defTabSz="412750" hangingPunct="0">
              <a:spcBef>
                <a:spcPts val="900"/>
              </a:spcBef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”Perfect” Laminar Flow</a:t>
            </a:r>
          </a:p>
        </p:txBody>
      </p:sp>
      <p:pic>
        <p:nvPicPr>
          <p:cNvPr id="10" name="Picture Placeholder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2D2FCC5A-6E97-C645-96F5-EB7D6636B1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0" t="-5252" r="-16028"/>
          <a:stretch/>
        </p:blipFill>
        <p:spPr>
          <a:xfrm rot="2435289">
            <a:off x="1356566" y="933106"/>
            <a:ext cx="4184876" cy="43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80" grpId="0"/>
      <p:bldP spid="80" grpId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20701</TotalTime>
  <Words>953</Words>
  <Application>Microsoft Macintosh PowerPoint</Application>
  <PresentationFormat>Widescreen</PresentationFormat>
  <Paragraphs>313</Paragraphs>
  <Slides>38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Avenir Light</vt:lpstr>
      <vt:lpstr>Calibri</vt:lpstr>
      <vt:lpstr>Calibri Light</vt:lpstr>
      <vt:lpstr>Gill Sans</vt:lpstr>
      <vt:lpstr>Helvetica Light</vt:lpstr>
      <vt:lpstr>Helvetica Neue</vt:lpstr>
      <vt:lpstr>Helvetica Neue Bold Condensed</vt:lpstr>
      <vt:lpstr>Helvetica Neue Condensed</vt:lpstr>
      <vt:lpstr>Helvetica Neue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Altonen, Gene</dc:creator>
  <cp:lastModifiedBy>Shannon Miller</cp:lastModifiedBy>
  <cp:revision>348</cp:revision>
  <cp:lastPrinted>2020-03-06T21:16:29Z</cp:lastPrinted>
  <dcterms:created xsi:type="dcterms:W3CDTF">2020-01-26T13:40:38Z</dcterms:created>
  <dcterms:modified xsi:type="dcterms:W3CDTF">2020-06-16T20:27:40Z</dcterms:modified>
</cp:coreProperties>
</file>